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7" r:id="rId10"/>
    <p:sldId id="268" r:id="rId11"/>
    <p:sldId id="269" r:id="rId12"/>
    <p:sldId id="270" r:id="rId13"/>
    <p:sldId id="271" r:id="rId14"/>
    <p:sldId id="27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98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bsk.nios.ru/sites/bsk.nios.ru/files/pictures/fizicheskaya_karta_goroda_novosibirska.jpg" TargetMode="External"/><Relationship Id="rId3" Type="http://schemas.openxmlformats.org/officeDocument/2006/relationships/hyperlink" Target="http://bsk.nios.ru/gorodskaya-simvolika" TargetMode="External"/><Relationship Id="rId7" Type="http://schemas.openxmlformats.org/officeDocument/2006/relationships/hyperlink" Target="http://bsk.nios.ru/gallery_nsk" TargetMode="External"/><Relationship Id="rId2" Type="http://schemas.openxmlformats.org/officeDocument/2006/relationships/hyperlink" Target="http://bsk.nios.ru/kratkaya-informaciya-o-gorode-novosibirske" TargetMode="External"/><Relationship Id="rId1" Type="http://schemas.openxmlformats.org/officeDocument/2006/relationships/slideLayout" Target="../slideLayouts/slideLayout2.xml"/><Relationship Id="rId6" Type="http://schemas.openxmlformats.org/officeDocument/2006/relationships/hyperlink" Target="http://bsk.nios.ru/kratkaya-informaciya-o-rayonah-goroda-novosibirska" TargetMode="External"/><Relationship Id="rId5" Type="http://schemas.openxmlformats.org/officeDocument/2006/relationships/hyperlink" Target="http://bsk.nios.ru/pochetnye-grazhdane-novosibirska" TargetMode="External"/><Relationship Id="rId4" Type="http://schemas.openxmlformats.org/officeDocument/2006/relationships/hyperlink" Target="http://bsk.nios.ru/kratkaya-istoriya-goroda-novosibirska" TargetMode="External"/><Relationship Id="rId9" Type="http://schemas.openxmlformats.org/officeDocument/2006/relationships/image" Target="../media/image1.gif"/></Relationships>
</file>

<file path=ppt/slides/_rels/slide3.xml.rels><?xml version="1.0" encoding="UTF-8" standalone="yes"?>
<Relationships xmlns="http://schemas.openxmlformats.org/package/2006/relationships"><Relationship Id="rId2" Type="http://schemas.openxmlformats.org/officeDocument/2006/relationships/hyperlink" Target="http://www.bsk.nios.ru/content/novosibirskiy-oblastnoy-dom-narodnogo-tvo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ibculture.ru/remesl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dirty="0" smtClean="0">
                <a:solidFill>
                  <a:srgbClr val="0000FF"/>
                </a:solidFill>
                <a:latin typeface="Cambria" pitchFamily="18" charset="0"/>
              </a:rPr>
              <a:t>ИСТОКИ НАРОДНОГО</a:t>
            </a:r>
            <a:br>
              <a:rPr lang="ru-RU" sz="5400" b="1" dirty="0" smtClean="0">
                <a:solidFill>
                  <a:srgbClr val="0000FF"/>
                </a:solidFill>
                <a:latin typeface="Cambria" pitchFamily="18" charset="0"/>
              </a:rPr>
            </a:br>
            <a:r>
              <a:rPr lang="ru-RU" sz="5400" b="1" dirty="0" smtClean="0">
                <a:solidFill>
                  <a:srgbClr val="0000FF"/>
                </a:solidFill>
                <a:latin typeface="Cambria" pitchFamily="18" charset="0"/>
              </a:rPr>
              <a:t> ТВОРЧЕСТВА СИБИРИ</a:t>
            </a:r>
            <a:endParaRPr lang="ru-RU" sz="5400" b="1" dirty="0">
              <a:solidFill>
                <a:srgbClr val="0000FF"/>
              </a:solidFill>
              <a:latin typeface="Cambria" pitchFamily="18" charset="0"/>
            </a:endParaRPr>
          </a:p>
        </p:txBody>
      </p:sp>
      <p:sp>
        <p:nvSpPr>
          <p:cNvPr id="3" name="Подзаголовок 2"/>
          <p:cNvSpPr>
            <a:spLocks noGrp="1"/>
          </p:cNvSpPr>
          <p:nvPr>
            <p:ph type="subTitle" idx="1"/>
          </p:nvPr>
        </p:nvSpPr>
        <p:spPr/>
        <p:txBody>
          <a:bodyPr/>
          <a:lstStyle/>
          <a:p>
            <a:r>
              <a:rPr lang="ru-RU" dirty="0" smtClean="0">
                <a:solidFill>
                  <a:srgbClr val="0000FF"/>
                </a:solidFill>
                <a:latin typeface="Book Antiqua" pitchFamily="18" charset="0"/>
              </a:rPr>
              <a:t>Автор:  Л. В</a:t>
            </a:r>
            <a:r>
              <a:rPr lang="ru-RU" dirty="0" smtClean="0">
                <a:solidFill>
                  <a:srgbClr val="0000FF"/>
                </a:solidFill>
                <a:latin typeface="Book Antiqua" pitchFamily="18" charset="0"/>
              </a:rPr>
              <a:t>.</a:t>
            </a:r>
            <a:r>
              <a:rPr lang="ru-RU" dirty="0" smtClean="0">
                <a:solidFill>
                  <a:srgbClr val="0000FF"/>
                </a:solidFill>
                <a:latin typeface="Book Antiqua" pitchFamily="18" charset="0"/>
              </a:rPr>
              <a:t> Филатова</a:t>
            </a:r>
            <a:endParaRPr lang="ru-RU" dirty="0">
              <a:solidFill>
                <a:srgbClr val="0000FF"/>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Рабочий стол\истоки нар творч сибири\5.jpg"/>
          <p:cNvPicPr>
            <a:picLocks noGrp="1" noChangeAspect="1" noChangeArrowheads="1"/>
          </p:cNvPicPr>
          <p:nvPr>
            <p:ph idx="1"/>
          </p:nvPr>
        </p:nvPicPr>
        <p:blipFill>
          <a:blip r:embed="rId2"/>
          <a:srcRect/>
          <a:stretch>
            <a:fillRect/>
          </a:stretch>
        </p:blipFill>
        <p:spPr bwMode="auto">
          <a:xfrm>
            <a:off x="22661" y="785795"/>
            <a:ext cx="9121339" cy="60722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Рабочий стол\истоки нар творч сибири\6.jpg"/>
          <p:cNvPicPr>
            <a:picLocks noGrp="1" noChangeAspect="1" noChangeArrowheads="1"/>
          </p:cNvPicPr>
          <p:nvPr>
            <p:ph idx="1"/>
          </p:nvPr>
        </p:nvPicPr>
        <p:blipFill>
          <a:blip r:embed="rId2"/>
          <a:srcRect/>
          <a:stretch>
            <a:fillRect/>
          </a:stretch>
        </p:blipFill>
        <p:spPr bwMode="auto">
          <a:xfrm>
            <a:off x="3047" y="785795"/>
            <a:ext cx="9140953" cy="60722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Рабочий стол\истоки нар творч сибири\7.jpg"/>
          <p:cNvPicPr>
            <a:picLocks noGrp="1" noChangeAspect="1" noChangeArrowheads="1"/>
          </p:cNvPicPr>
          <p:nvPr>
            <p:ph idx="1"/>
          </p:nvPr>
        </p:nvPicPr>
        <p:blipFill>
          <a:blip r:embed="rId2"/>
          <a:srcRect/>
          <a:stretch>
            <a:fillRect/>
          </a:stretch>
        </p:blipFill>
        <p:spPr bwMode="auto">
          <a:xfrm>
            <a:off x="0" y="785794"/>
            <a:ext cx="9140954" cy="60722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Рабочий стол\истоки нар творч сибири\8.jpg"/>
          <p:cNvPicPr>
            <a:picLocks noGrp="1" noChangeAspect="1" noChangeArrowheads="1"/>
          </p:cNvPicPr>
          <p:nvPr>
            <p:ph idx="1"/>
          </p:nvPr>
        </p:nvPicPr>
        <p:blipFill>
          <a:blip r:embed="rId2"/>
          <a:srcRect/>
          <a:stretch>
            <a:fillRect/>
          </a:stretch>
        </p:blipFill>
        <p:spPr bwMode="auto">
          <a:xfrm>
            <a:off x="0" y="782318"/>
            <a:ext cx="9144000" cy="60756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2"/>
            <a:ext cx="8229600" cy="4554551"/>
          </a:xfrm>
        </p:spPr>
        <p:txBody>
          <a:bodyPr>
            <a:normAutofit/>
          </a:bodyPr>
          <a:lstStyle/>
          <a:p>
            <a:pPr algn="ctr">
              <a:buNone/>
            </a:pPr>
            <a:r>
              <a:rPr lang="ru-RU" sz="7200" dirty="0" smtClean="0">
                <a:solidFill>
                  <a:srgbClr val="0000FF"/>
                </a:solidFill>
                <a:latin typeface="Book Antiqua" pitchFamily="18" charset="0"/>
              </a:rPr>
              <a:t>СПАСИБО ЗА ВНИМАНИЕ</a:t>
            </a:r>
            <a:endParaRPr lang="ru-RU" sz="7200" dirty="0">
              <a:solidFill>
                <a:srgbClr val="0000FF"/>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274638"/>
            <a:ext cx="4143404" cy="4154494"/>
          </a:xfrm>
        </p:spPr>
        <p:txBody>
          <a:bodyPr>
            <a:noAutofit/>
          </a:bodyPr>
          <a:lstStyle/>
          <a:p>
            <a:pPr lvl="0"/>
            <a:r>
              <a:rPr lang="ru-RU" sz="2000" dirty="0" smtClean="0">
                <a:latin typeface="Book Antiqua" pitchFamily="18" charset="0"/>
                <a:hlinkClick r:id="rId2"/>
              </a:rPr>
              <a:t>Краткая информация о </a:t>
            </a:r>
            <a:r>
              <a:rPr lang="ru-RU" sz="2000" dirty="0" smtClean="0">
                <a:latin typeface="Book Antiqua" pitchFamily="18" charset="0"/>
                <a:hlinkClick r:id="rId2"/>
              </a:rPr>
              <a:t>городе</a:t>
            </a:r>
            <a:br>
              <a:rPr lang="ru-RU" sz="2000" dirty="0" smtClean="0">
                <a:latin typeface="Book Antiqua" pitchFamily="18" charset="0"/>
                <a:hlinkClick r:id="rId2"/>
              </a:rPr>
            </a:br>
            <a:r>
              <a:rPr lang="ru-RU" sz="2000" dirty="0" smtClean="0">
                <a:latin typeface="Book Antiqua" pitchFamily="18" charset="0"/>
                <a:hlinkClick r:id="rId2"/>
              </a:rPr>
              <a:t> Новосибирске</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3"/>
              </a:rPr>
              <a:t>Городская символика</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4"/>
              </a:rPr>
              <a:t>Краткая история города Новосибирска</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5"/>
              </a:rPr>
              <a:t>Почетные граждане Новосибирска</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6"/>
              </a:rPr>
              <a:t>Краткая информация о районах города Новосибирска</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7"/>
              </a:rPr>
              <a:t>Фотоальбом</a:t>
            </a:r>
            <a:r>
              <a:rPr lang="ru-RU" sz="2000" dirty="0" smtClean="0">
                <a:latin typeface="Book Antiqua" pitchFamily="18" charset="0"/>
              </a:rPr>
              <a:t/>
            </a:r>
            <a:br>
              <a:rPr lang="ru-RU" sz="2000" dirty="0" smtClean="0">
                <a:latin typeface="Book Antiqua" pitchFamily="18" charset="0"/>
              </a:rPr>
            </a:br>
            <a:r>
              <a:rPr lang="ru-RU" sz="2000" dirty="0" smtClean="0">
                <a:latin typeface="Book Antiqua" pitchFamily="18" charset="0"/>
                <a:hlinkClick r:id="rId8"/>
              </a:rPr>
              <a:t>Физическая карта </a:t>
            </a:r>
            <a:r>
              <a:rPr lang="ru-RU" sz="2000" dirty="0" smtClean="0">
                <a:latin typeface="Book Antiqua" pitchFamily="18" charset="0"/>
                <a:hlinkClick r:id="rId8"/>
              </a:rPr>
              <a:t>города Новосибирска</a:t>
            </a:r>
            <a:r>
              <a:rPr lang="ru-RU" sz="2000" dirty="0" smtClean="0">
                <a:latin typeface="Book Antiqua" pitchFamily="18" charset="0"/>
              </a:rPr>
              <a:t/>
            </a:r>
            <a:br>
              <a:rPr lang="ru-RU" sz="2000" dirty="0" smtClean="0">
                <a:latin typeface="Book Antiqua" pitchFamily="18" charset="0"/>
              </a:rPr>
            </a:br>
            <a:endParaRPr lang="ru-RU" sz="2000" dirty="0">
              <a:latin typeface="Book Antiqua" pitchFamily="18" charset="0"/>
            </a:endParaRPr>
          </a:p>
        </p:txBody>
      </p:sp>
      <p:pic>
        <p:nvPicPr>
          <p:cNvPr id="1026" name="Picture 2"/>
          <p:cNvPicPr>
            <a:picLocks noGrp="1" noChangeAspect="1" noChangeArrowheads="1"/>
          </p:cNvPicPr>
          <p:nvPr>
            <p:ph idx="1"/>
          </p:nvPr>
        </p:nvPicPr>
        <p:blipFill>
          <a:blip r:embed="rId9"/>
          <a:srcRect/>
          <a:stretch>
            <a:fillRect/>
          </a:stretch>
        </p:blipFill>
        <p:spPr bwMode="auto">
          <a:xfrm>
            <a:off x="395437" y="285728"/>
            <a:ext cx="4739483" cy="64739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7172"/>
          </a:xfrm>
        </p:spPr>
        <p:txBody>
          <a:bodyPr>
            <a:normAutofit/>
          </a:bodyPr>
          <a:lstStyle/>
          <a:p>
            <a:r>
              <a:rPr lang="en-US" dirty="0" smtClean="0">
                <a:solidFill>
                  <a:srgbClr val="0000FF"/>
                </a:solidFill>
                <a:hlinkClick r:id="rId2"/>
              </a:rPr>
              <a:t>http://</a:t>
            </a:r>
            <a:r>
              <a:rPr lang="en-US" dirty="0" smtClean="0">
                <a:solidFill>
                  <a:srgbClr val="0000FF"/>
                </a:solidFill>
                <a:hlinkClick r:id="rId2"/>
              </a:rPr>
              <a:t>www.bsk.nios.ru/content/novosibirskiy-oblastnoy-dom-narodnogo-tvorch</a:t>
            </a:r>
            <a:r>
              <a:rPr lang="ru-RU" dirty="0" smtClean="0">
                <a:solidFill>
                  <a:srgbClr val="0000FF"/>
                </a:solidFill>
              </a:rPr>
              <a:t/>
            </a:r>
            <a:br>
              <a:rPr lang="ru-RU" dirty="0" smtClean="0">
                <a:solidFill>
                  <a:srgbClr val="0000FF"/>
                </a:solidFill>
              </a:rPr>
            </a:br>
            <a:endParaRPr lang="ru-RU"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r>
              <a:rPr lang="ru-RU" b="1" dirty="0" smtClean="0">
                <a:solidFill>
                  <a:srgbClr val="00B0F0"/>
                </a:solidFill>
                <a:latin typeface="Book Antiqua" pitchFamily="18" charset="0"/>
              </a:rPr>
              <a:t>Н. В. ГОГОЛЬ</a:t>
            </a:r>
            <a:endParaRPr lang="ru-RU" b="1" dirty="0">
              <a:solidFill>
                <a:srgbClr val="00B0F0"/>
              </a:solidFill>
              <a:latin typeface="Book Antiqua" pitchFamily="18" charset="0"/>
            </a:endParaRPr>
          </a:p>
        </p:txBody>
      </p:sp>
      <p:sp>
        <p:nvSpPr>
          <p:cNvPr id="3" name="Содержимое 2"/>
          <p:cNvSpPr>
            <a:spLocks noGrp="1"/>
          </p:cNvSpPr>
          <p:nvPr>
            <p:ph idx="1"/>
          </p:nvPr>
        </p:nvSpPr>
        <p:spPr>
          <a:xfrm>
            <a:off x="457200" y="1000108"/>
            <a:ext cx="8229600" cy="5643602"/>
          </a:xfrm>
        </p:spPr>
        <p:txBody>
          <a:bodyPr>
            <a:normAutofit fontScale="92500" lnSpcReduction="20000"/>
          </a:bodyPr>
          <a:lstStyle/>
          <a:p>
            <a:pPr algn="ctr">
              <a:buNone/>
            </a:pPr>
            <a:r>
              <a:rPr lang="ru-RU" dirty="0" smtClean="0">
                <a:solidFill>
                  <a:srgbClr val="002060"/>
                </a:solidFill>
                <a:latin typeface="Arial Narrow" pitchFamily="34" charset="0"/>
              </a:rPr>
              <a:t>     «</a:t>
            </a:r>
            <a:r>
              <a:rPr lang="ru-RU" dirty="0" smtClean="0">
                <a:solidFill>
                  <a:srgbClr val="002060"/>
                </a:solidFill>
                <a:latin typeface="Arial Narrow" pitchFamily="34" charset="0"/>
              </a:rPr>
              <a:t>Даже в провинциях одного и того же государства изменяется танец. Северный русс не так пляшет, как малороссиянин, как славянин южный, как поляк, как финн. Откуда родилось такое разнообразие танцев? Оно родилось из характера народа, его жизни и образа занятия». Не следует забывать эту великую мысль в повседневной творческой работе. Только тогда сибирский народный танец, национальный по форме и интернациональный по содержанию, обретает во Всесоюзном фестивале народного творчества более широкую и горделивую поступь, доставит истинное наслаждение массовому зрителю, а коллективы и их руководители достойно оправдают возложенную на них высокую миссию.</a:t>
            </a:r>
          </a:p>
          <a:p>
            <a:pPr algn="ctr"/>
            <a:endParaRPr lang="ru-RU" dirty="0">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439850"/>
          </a:xfrm>
        </p:spPr>
        <p:txBody>
          <a:bodyPr>
            <a:normAutofit/>
          </a:bodyPr>
          <a:lstStyle/>
          <a:p>
            <a:r>
              <a:rPr lang="ru-RU" u="sng" dirty="0" smtClean="0">
                <a:hlinkClick r:id="rId2"/>
              </a:rPr>
              <a:t>http://www.sibculture.ru/remesla</a:t>
            </a:r>
            <a:r>
              <a:rPr lang="ru-RU" u="sng" dirty="0" smtClean="0">
                <a:hlinkClick r:id="rId2"/>
              </a:rPr>
              <a:t>/</a:t>
            </a:r>
            <a:r>
              <a:rPr lang="ru-RU" dirty="0" smtClean="0"/>
              <a:t/>
            </a:r>
            <a:br>
              <a:rPr lang="ru-RU" dirty="0" smtClean="0"/>
            </a:br>
            <a:r>
              <a:rPr lang="ru-RU" dirty="0" smtClean="0">
                <a:solidFill>
                  <a:srgbClr val="FF0000"/>
                </a:solidFill>
                <a:latin typeface="Book Antiqua" pitchFamily="18" charset="0"/>
              </a:rPr>
              <a:t>КАРТА РЕМЕСЕЛ НСО</a:t>
            </a:r>
            <a:endParaRPr lang="ru-RU" dirty="0">
              <a:solidFill>
                <a:srgbClr val="FF0000"/>
              </a:solidFill>
              <a:latin typeface="Book Antiqua" pitchFamily="18" charset="0"/>
            </a:endParaRPr>
          </a:p>
        </p:txBody>
      </p:sp>
      <p:pic>
        <p:nvPicPr>
          <p:cNvPr id="2050" name="Picture 2" descr="C:\Documents and Settings\User\Рабочий стол\истоки нар творч сибири\карта ремесел нсо.png"/>
          <p:cNvPicPr>
            <a:picLocks noGrp="1" noChangeAspect="1" noChangeArrowheads="1"/>
          </p:cNvPicPr>
          <p:nvPr>
            <p:ph idx="1"/>
          </p:nvPr>
        </p:nvPicPr>
        <p:blipFill>
          <a:blip r:embed="rId3"/>
          <a:srcRect/>
          <a:stretch>
            <a:fillRect/>
          </a:stretch>
        </p:blipFill>
        <p:spPr bwMode="auto">
          <a:xfrm>
            <a:off x="1214414" y="1571612"/>
            <a:ext cx="7094099" cy="50722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Рабочий стол\истоки нар творч сибири\1.jpg"/>
          <p:cNvPicPr>
            <a:picLocks noGrp="1" noChangeAspect="1" noChangeArrowheads="1"/>
          </p:cNvPicPr>
          <p:nvPr>
            <p:ph idx="1"/>
          </p:nvPr>
        </p:nvPicPr>
        <p:blipFill>
          <a:blip r:embed="rId2"/>
          <a:srcRect/>
          <a:stretch>
            <a:fillRect/>
          </a:stretch>
        </p:blipFill>
        <p:spPr bwMode="auto">
          <a:xfrm>
            <a:off x="22661" y="785795"/>
            <a:ext cx="9121340" cy="60722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Рабочий стол\истоки нар творч сибири\2.jpg"/>
          <p:cNvPicPr>
            <a:picLocks noGrp="1" noChangeAspect="1" noChangeArrowheads="1"/>
          </p:cNvPicPr>
          <p:nvPr>
            <p:ph idx="1"/>
          </p:nvPr>
        </p:nvPicPr>
        <p:blipFill>
          <a:blip r:embed="rId2"/>
          <a:srcRect/>
          <a:stretch>
            <a:fillRect/>
          </a:stretch>
        </p:blipFill>
        <p:spPr bwMode="auto">
          <a:xfrm>
            <a:off x="285720" y="47534"/>
            <a:ext cx="8715404" cy="68104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Рабочий стол\истоки нар творч сибири\3.jpg"/>
          <p:cNvPicPr>
            <a:picLocks noGrp="1" noChangeAspect="1" noChangeArrowheads="1"/>
          </p:cNvPicPr>
          <p:nvPr>
            <p:ph idx="1"/>
          </p:nvPr>
        </p:nvPicPr>
        <p:blipFill>
          <a:blip r:embed="rId2"/>
          <a:srcRect/>
          <a:stretch>
            <a:fillRect/>
          </a:stretch>
        </p:blipFill>
        <p:spPr bwMode="auto">
          <a:xfrm>
            <a:off x="22660" y="785795"/>
            <a:ext cx="9121340" cy="60722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Рабочий стол\истоки нар творч сибири\4.jpg"/>
          <p:cNvPicPr>
            <a:picLocks noGrp="1" noChangeAspect="1" noChangeArrowheads="1"/>
          </p:cNvPicPr>
          <p:nvPr>
            <p:ph idx="1"/>
          </p:nvPr>
        </p:nvPicPr>
        <p:blipFill>
          <a:blip r:embed="rId2"/>
          <a:srcRect/>
          <a:stretch>
            <a:fillRect/>
          </a:stretch>
        </p:blipFill>
        <p:spPr bwMode="auto">
          <a:xfrm>
            <a:off x="41959" y="928671"/>
            <a:ext cx="9102042" cy="59293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134</Words>
  <PresentationFormat>Экран (4:3)</PresentationFormat>
  <Paragraphs>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ИСТОКИ НАРОДНОГО  ТВОРЧЕСТВА СИБИРИ</vt:lpstr>
      <vt:lpstr>Краткая информация о городе  Новосибирске Городская символика Краткая история города Новосибирска Почетные граждане Новосибирска Краткая информация о районах города Новосибирска Фотоальбом Физическая карта города Новосибирска </vt:lpstr>
      <vt:lpstr>http://www.bsk.nios.ru/content/novosibirskiy-oblastnoy-dom-narodnogo-tvorch </vt:lpstr>
      <vt:lpstr>Н. В. ГОГОЛЬ</vt:lpstr>
      <vt:lpstr>http://www.sibculture.ru/remesla/ КАРТА РЕМЕСЕЛ НСО</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ИСТОКИ НАРОДНОГО ТВОРЧЕСТВА СИБИРИ</dc:title>
  <cp:lastModifiedBy>User</cp:lastModifiedBy>
  <cp:revision>23</cp:revision>
  <dcterms:modified xsi:type="dcterms:W3CDTF">2016-04-06T06:19:38Z</dcterms:modified>
</cp:coreProperties>
</file>