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8" r:id="rId6"/>
    <p:sldId id="260" r:id="rId7"/>
    <p:sldId id="261" r:id="rId8"/>
    <p:sldId id="262" r:id="rId9"/>
    <p:sldId id="263" r:id="rId10"/>
    <p:sldId id="265" r:id="rId11"/>
    <p:sldId id="266" r:id="rId12"/>
    <p:sldId id="270" r:id="rId13"/>
    <p:sldId id="269" r:id="rId14"/>
    <p:sldId id="267" r:id="rId15"/>
    <p:sldId id="264"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art-college-baikal.ru/collectiv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utnik-n.ru/users/93931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rtania-fest.ru/index.php?option=com_content&amp;view=article&amp;id=804:2014-12-30-07-00-54&amp;catid=85:2014-10-14-11-31-44&amp;lang=en" TargetMode="External"/><Relationship Id="rId2" Type="http://schemas.openxmlformats.org/officeDocument/2006/relationships/hyperlink" Target="http://artania-fest.ru/index.php?option=com_content&amp;view=article&amp;id=807:2014-12-30-07-02-50&amp;catid=85:2014-10-14-11-31-44&amp;lang=en" TargetMode="External"/><Relationship Id="rId1" Type="http://schemas.openxmlformats.org/officeDocument/2006/relationships/slideLayout" Target="../slideLayouts/slideLayout2.xml"/><Relationship Id="rId5" Type="http://schemas.openxmlformats.org/officeDocument/2006/relationships/hyperlink" Target="http://artania-fest.ru/index.php?option=com_content&amp;view=article&amp;id=805:2014-12-30-07-01-43&amp;catid=85:2014-10-14-11-31-44&amp;lang=en" TargetMode="External"/><Relationship Id="rId4" Type="http://schemas.openxmlformats.org/officeDocument/2006/relationships/hyperlink" Target="http://artania-fest.ru/index.php?option=com_content&amp;view=article&amp;id=806:2014-12-30-07-02-16&amp;catid=85:2014-10-14-11-31-44&amp;lang=e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pravoslavie-expo.ru/calend/detail.php?ID=149" TargetMode="External"/><Relationship Id="rId3" Type="http://schemas.openxmlformats.org/officeDocument/2006/relationships/hyperlink" Target="http://pravoslavie-expo.ru/calend/2014/detail.php?ID=728" TargetMode="External"/><Relationship Id="rId7" Type="http://schemas.openxmlformats.org/officeDocument/2006/relationships/hyperlink" Target="http://pravoslavie-expo.ru/calend/detail.php?ID=261"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pravoslavie-expo.ru/calend/2013/detail.php?ID=342" TargetMode="External"/><Relationship Id="rId5" Type="http://schemas.openxmlformats.org/officeDocument/2006/relationships/hyperlink" Target="http://pravoslavie-expo.ru/calend/2013/detail.php?ID=350" TargetMode="External"/><Relationship Id="rId4" Type="http://schemas.openxmlformats.org/officeDocument/2006/relationships/hyperlink" Target="http://pravoslavie-expo.ru/calend/2014/detail.php?ID=572" TargetMode="External"/><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6"/>
            <a:ext cx="7772400" cy="3243285"/>
          </a:xfrm>
        </p:spPr>
        <p:txBody>
          <a:bodyPr>
            <a:normAutofit/>
          </a:bodyPr>
          <a:lstStyle/>
          <a:p>
            <a:r>
              <a:rPr lang="ru-RU" sz="6000" dirty="0" smtClean="0">
                <a:solidFill>
                  <a:schemeClr val="accent3">
                    <a:lumMod val="75000"/>
                  </a:schemeClr>
                </a:solidFill>
                <a:latin typeface="Monotype Corsiva" pitchFamily="66" charset="0"/>
              </a:rPr>
              <a:t>Творческие объединения.</a:t>
            </a:r>
            <a:br>
              <a:rPr lang="ru-RU" sz="6000" dirty="0" smtClean="0">
                <a:solidFill>
                  <a:schemeClr val="accent3">
                    <a:lumMod val="75000"/>
                  </a:schemeClr>
                </a:solidFill>
                <a:latin typeface="Monotype Corsiva" pitchFamily="66" charset="0"/>
              </a:rPr>
            </a:br>
            <a:r>
              <a:rPr lang="ru-RU" sz="6000" dirty="0" smtClean="0">
                <a:solidFill>
                  <a:schemeClr val="accent3">
                    <a:lumMod val="75000"/>
                  </a:schemeClr>
                </a:solidFill>
                <a:latin typeface="Monotype Corsiva" pitchFamily="66" charset="0"/>
              </a:rPr>
              <a:t>Выставочная культура.</a:t>
            </a:r>
            <a:br>
              <a:rPr lang="ru-RU" sz="6000" dirty="0" smtClean="0">
                <a:solidFill>
                  <a:schemeClr val="accent3">
                    <a:lumMod val="75000"/>
                  </a:schemeClr>
                </a:solidFill>
                <a:latin typeface="Monotype Corsiva" pitchFamily="66" charset="0"/>
              </a:rPr>
            </a:br>
            <a:r>
              <a:rPr lang="ru-RU" sz="6000" dirty="0" smtClean="0">
                <a:solidFill>
                  <a:schemeClr val="accent3">
                    <a:lumMod val="75000"/>
                  </a:schemeClr>
                </a:solidFill>
                <a:latin typeface="Monotype Corsiva" pitchFamily="66" charset="0"/>
              </a:rPr>
              <a:t>Ярмарки.</a:t>
            </a:r>
            <a:endParaRPr lang="ru-RU" sz="6000" dirty="0">
              <a:solidFill>
                <a:schemeClr val="accent3">
                  <a:lumMod val="75000"/>
                </a:schemeClr>
              </a:solidFill>
              <a:latin typeface="Monotype Corsiva" pitchFamily="66" charset="0"/>
            </a:endParaRPr>
          </a:p>
        </p:txBody>
      </p:sp>
      <p:sp>
        <p:nvSpPr>
          <p:cNvPr id="3" name="Подзаголовок 2"/>
          <p:cNvSpPr>
            <a:spLocks noGrp="1"/>
          </p:cNvSpPr>
          <p:nvPr>
            <p:ph type="subTitle" idx="1"/>
          </p:nvPr>
        </p:nvSpPr>
        <p:spPr/>
        <p:txBody>
          <a:bodyPr>
            <a:normAutofit/>
          </a:bodyPr>
          <a:lstStyle/>
          <a:p>
            <a:r>
              <a:rPr lang="ru-RU" sz="3600" dirty="0" smtClean="0">
                <a:solidFill>
                  <a:schemeClr val="accent3">
                    <a:lumMod val="60000"/>
                    <a:lumOff val="40000"/>
                  </a:schemeClr>
                </a:solidFill>
                <a:latin typeface="Times New Roman" pitchFamily="18" charset="0"/>
                <a:cs typeface="Times New Roman" pitchFamily="18" charset="0"/>
              </a:rPr>
              <a:t>Автор: Филатова Л. В., </a:t>
            </a:r>
          </a:p>
          <a:p>
            <a:r>
              <a:rPr lang="ru-RU" sz="3600" dirty="0" smtClean="0">
                <a:solidFill>
                  <a:schemeClr val="accent3">
                    <a:lumMod val="60000"/>
                    <a:lumOff val="40000"/>
                  </a:schemeClr>
                </a:solidFill>
                <a:latin typeface="Times New Roman" pitchFamily="18" charset="0"/>
                <a:cs typeface="Times New Roman" pitchFamily="18" charset="0"/>
              </a:rPr>
              <a:t>учитель ИСКУССТВА</a:t>
            </a:r>
            <a:endParaRPr lang="ru-RU" sz="3600" dirty="0">
              <a:solidFill>
                <a:schemeClr val="accent3">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9144000" cy="6357982"/>
          </a:xfrm>
        </p:spPr>
        <p:txBody>
          <a:bodyPr>
            <a:normAutofit/>
          </a:bodyPr>
          <a:lstStyle/>
          <a:p>
            <a:pPr algn="just">
              <a:buNone/>
            </a:pPr>
            <a:r>
              <a:rPr lang="ru-RU" sz="2800" b="1" dirty="0" smtClean="0">
                <a:solidFill>
                  <a:srgbClr val="FFFF00"/>
                </a:solidFill>
                <a:latin typeface="Monotype Corsiva" pitchFamily="66" charset="0"/>
              </a:rPr>
              <a:t>Объединение художников «Творческие ступени»  </a:t>
            </a:r>
          </a:p>
          <a:p>
            <a:pPr algn="just">
              <a:buNone/>
            </a:pPr>
            <a:r>
              <a:rPr lang="en-US" sz="2000" b="1" dirty="0" smtClean="0">
                <a:solidFill>
                  <a:srgbClr val="FFFF00"/>
                </a:solidFill>
                <a:latin typeface="Monotype Corsiva" pitchFamily="66" charset="0"/>
                <a:hlinkClick r:id="rId2"/>
              </a:rPr>
              <a:t>http://art-college-baikal.ru/collectives/</a:t>
            </a:r>
            <a:endParaRPr lang="ru-RU" sz="2000" b="1" dirty="0" smtClean="0">
              <a:solidFill>
                <a:srgbClr val="FFFF00"/>
              </a:solidFill>
              <a:latin typeface="Monotype Corsiva" pitchFamily="66" charset="0"/>
            </a:endParaRPr>
          </a:p>
          <a:p>
            <a:pPr algn="just">
              <a:buNone/>
            </a:pPr>
            <a:endParaRPr lang="ru-RU" sz="2000" b="1" dirty="0" smtClean="0">
              <a:solidFill>
                <a:srgbClr val="FFFF00"/>
              </a:solidFill>
              <a:latin typeface="Monotype Corsiva" pitchFamily="66" charset="0"/>
            </a:endParaRPr>
          </a:p>
          <a:p>
            <a:pPr algn="just"/>
            <a:r>
              <a:rPr lang="ru-RU" sz="2000" dirty="0" smtClean="0">
                <a:solidFill>
                  <a:srgbClr val="002060"/>
                </a:solidFill>
                <a:latin typeface="Monotype Corsiva" pitchFamily="66" charset="0"/>
              </a:rPr>
              <a:t>Объединение художников «Творческие ступени» (руководитель Ц.Д. </a:t>
            </a:r>
            <a:r>
              <a:rPr lang="ru-RU" sz="2000" dirty="0" err="1" smtClean="0">
                <a:solidFill>
                  <a:srgbClr val="002060"/>
                </a:solidFill>
                <a:latin typeface="Monotype Corsiva" pitchFamily="66" charset="0"/>
              </a:rPr>
              <a:t>Болотова</a:t>
            </a:r>
            <a:r>
              <a:rPr lang="ru-RU" sz="2000" dirty="0" smtClean="0">
                <a:solidFill>
                  <a:srgbClr val="002060"/>
                </a:solidFill>
                <a:latin typeface="Monotype Corsiva" pitchFamily="66" charset="0"/>
              </a:rPr>
              <a:t>) </a:t>
            </a:r>
            <a:br>
              <a:rPr lang="ru-RU" sz="2000" dirty="0" smtClean="0">
                <a:solidFill>
                  <a:srgbClr val="002060"/>
                </a:solidFill>
                <a:latin typeface="Monotype Corsiva" pitchFamily="66" charset="0"/>
              </a:rPr>
            </a:br>
            <a:r>
              <a:rPr lang="ru-RU" sz="2000" dirty="0" smtClean="0">
                <a:solidFill>
                  <a:srgbClr val="002060"/>
                </a:solidFill>
                <a:latin typeface="Monotype Corsiva" pitchFamily="66" charset="0"/>
              </a:rPr>
              <a:t>Достижения и награды коллектива:</a:t>
            </a:r>
          </a:p>
          <a:p>
            <a:pPr algn="just"/>
            <a:r>
              <a:rPr lang="ru-RU" sz="2000" dirty="0" smtClean="0">
                <a:solidFill>
                  <a:srgbClr val="002060"/>
                </a:solidFill>
                <a:latin typeface="Monotype Corsiva" pitchFamily="66" charset="0"/>
              </a:rPr>
              <a:t>Дипломант I степени в номинации «За перспективность развития» XII Всероссийской выставки студентов и преподавателей декоративно-прикладного искусства и народных промыслов «Территория творчества» в выставочном зале «Смольный» областной ленинградской администрации (Санкт-Петербург, 2009)</a:t>
            </a:r>
          </a:p>
          <a:p>
            <a:pPr algn="just"/>
            <a:r>
              <a:rPr lang="ru-RU" sz="2000" dirty="0" smtClean="0">
                <a:solidFill>
                  <a:srgbClr val="002060"/>
                </a:solidFill>
                <a:latin typeface="Monotype Corsiva" pitchFamily="66" charset="0"/>
              </a:rPr>
              <a:t>Участие в Международном фестивале рукотворного искусства в Торгово-выставочном центре «Манхеттен» (Новосибирск, 2009)</a:t>
            </a:r>
          </a:p>
          <a:p>
            <a:pPr algn="just"/>
            <a:r>
              <a:rPr lang="ru-RU" sz="2000" dirty="0" smtClean="0">
                <a:solidFill>
                  <a:srgbClr val="002060"/>
                </a:solidFill>
                <a:latin typeface="Monotype Corsiva" pitchFamily="66" charset="0"/>
              </a:rPr>
              <a:t>Участие в Региональной выставке-ярмарке народных художественных промыслов и декоративно-прикладного искусства «Мастера Сибири» (Улан-Удэ, 2009)</a:t>
            </a:r>
          </a:p>
          <a:p>
            <a:pPr algn="just"/>
            <a:r>
              <a:rPr lang="ru-RU" sz="2000" dirty="0" smtClean="0">
                <a:solidFill>
                  <a:srgbClr val="002060"/>
                </a:solidFill>
                <a:latin typeface="Monotype Corsiva" pitchFamily="66" charset="0"/>
              </a:rPr>
              <a:t>Участие в XIII Республиканской выставке-конкурсе творческих работ учащихся и студентов учебных заведений культуры и искусства Бурятии «Прекрасное рядом!» (Улан-Удэ, 2012)</a:t>
            </a:r>
          </a:p>
          <a:p>
            <a:pPr algn="just"/>
            <a:r>
              <a:rPr lang="ru-RU" sz="2000" dirty="0" smtClean="0">
                <a:solidFill>
                  <a:srgbClr val="002060"/>
                </a:solidFill>
                <a:latin typeface="Monotype Corsiva" pitchFamily="66" charset="0"/>
              </a:rPr>
              <a:t>Ежегодно коллектив проводит выставки творческих работ в музее истории «</a:t>
            </a:r>
            <a:r>
              <a:rPr lang="ru-RU" sz="2000" dirty="0" err="1" smtClean="0">
                <a:solidFill>
                  <a:srgbClr val="002060"/>
                </a:solidFill>
                <a:latin typeface="Monotype Corsiva" pitchFamily="66" charset="0"/>
              </a:rPr>
              <a:t>Арт-арбат</a:t>
            </a:r>
            <a:r>
              <a:rPr lang="ru-RU" sz="2000" dirty="0" smtClean="0">
                <a:solidFill>
                  <a:srgbClr val="002060"/>
                </a:solidFill>
                <a:latin typeface="Monotype Corsiva" pitchFamily="66" charset="0"/>
              </a:rPr>
              <a:t> - 2008, 2009, 2010, 2011, 2012»</a:t>
            </a:r>
          </a:p>
          <a:p>
            <a:pPr algn="just"/>
            <a:endParaRPr lang="ru-RU" sz="2000" dirty="0">
              <a:solidFill>
                <a:srgbClr val="002060"/>
              </a:solidFill>
              <a:latin typeface="Monotype Corsiva" pitchFamily="66" charset="0"/>
            </a:endParaRPr>
          </a:p>
        </p:txBody>
      </p:sp>
      <p:pic>
        <p:nvPicPr>
          <p:cNvPr id="6145" name="Picture 1"/>
          <p:cNvPicPr>
            <a:picLocks noChangeAspect="1" noChangeArrowheads="1"/>
          </p:cNvPicPr>
          <p:nvPr/>
        </p:nvPicPr>
        <p:blipFill>
          <a:blip r:embed="rId3" cstate="print"/>
          <a:srcRect/>
          <a:stretch>
            <a:fillRect/>
          </a:stretch>
        </p:blipFill>
        <p:spPr bwMode="auto">
          <a:xfrm>
            <a:off x="6072198" y="0"/>
            <a:ext cx="2214546" cy="1348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6572296"/>
          </a:xfrm>
        </p:spPr>
        <p:txBody>
          <a:bodyPr>
            <a:noAutofit/>
          </a:bodyPr>
          <a:lstStyle/>
          <a:p>
            <a:pPr algn="just">
              <a:buNone/>
            </a:pPr>
            <a:r>
              <a:rPr lang="ru-RU" sz="1800" b="1" dirty="0" smtClean="0">
                <a:solidFill>
                  <a:srgbClr val="002060"/>
                </a:solidFill>
                <a:latin typeface="Monotype Corsiva" pitchFamily="66" charset="0"/>
              </a:rPr>
              <a:t>23 марта - 28 марта 2010г  «ПРАВОСЛАВНАЯ РУСЬ»</a:t>
            </a:r>
          </a:p>
          <a:p>
            <a:pPr algn="just">
              <a:buNone/>
            </a:pPr>
            <a:r>
              <a:rPr lang="ru-RU" sz="1800" u="sng" dirty="0" smtClean="0">
                <a:solidFill>
                  <a:srgbClr val="002060"/>
                </a:solidFill>
                <a:latin typeface="Monotype Corsiva" pitchFamily="66" charset="0"/>
              </a:rPr>
              <a:t>ПЕРВАЯ МЕЖРЕГИОНАЛЬНАЯ ПРАВОСЛАВНАЯ ВЫСТАВКА-ЯРМАРКА. НОВОСИБИРСК</a:t>
            </a:r>
            <a:endParaRPr lang="ru-RU" sz="1800" b="1" dirty="0" smtClean="0">
              <a:solidFill>
                <a:srgbClr val="002060"/>
              </a:solidFill>
              <a:latin typeface="Monotype Corsiva" pitchFamily="66" charset="0"/>
            </a:endParaRPr>
          </a:p>
          <a:p>
            <a:pPr algn="just">
              <a:buNone/>
            </a:pPr>
            <a:r>
              <a:rPr lang="ru-RU" sz="1800" b="1" dirty="0" smtClean="0">
                <a:solidFill>
                  <a:srgbClr val="002060"/>
                </a:solidFill>
                <a:latin typeface="Monotype Corsiva" pitchFamily="66" charset="0"/>
              </a:rPr>
              <a:t>По благословению Святейшего Патриарха Московского и всея Руси КИРИЛЛА</a:t>
            </a:r>
          </a:p>
          <a:p>
            <a:pPr algn="just">
              <a:buNone/>
            </a:pPr>
            <a:r>
              <a:rPr lang="ru-RU" sz="1800" b="1" dirty="0" smtClean="0">
                <a:solidFill>
                  <a:srgbClr val="002060"/>
                </a:solidFill>
                <a:latin typeface="Monotype Corsiva" pitchFamily="66" charset="0"/>
              </a:rPr>
              <a:t> Выставочные залы ТЦ «МАНХЭТТЕН» (ул. Советская, 21 А)</a:t>
            </a:r>
          </a:p>
          <a:p>
            <a:pPr algn="just">
              <a:buNone/>
            </a:pPr>
            <a:r>
              <a:rPr lang="ru-RU" sz="1800" dirty="0" smtClean="0">
                <a:solidFill>
                  <a:srgbClr val="002060"/>
                </a:solidFill>
                <a:latin typeface="Monotype Corsiva" pitchFamily="66" charset="0"/>
              </a:rPr>
              <a:t>Первая межрегиональная выставка "Православная Русь" в г. Новосибирске проходит по благословению </a:t>
            </a:r>
            <a:r>
              <a:rPr lang="ru-RU" sz="1800" dirty="0" err="1" smtClean="0">
                <a:solidFill>
                  <a:srgbClr val="002060"/>
                </a:solidFill>
                <a:latin typeface="Monotype Corsiva" pitchFamily="66" charset="0"/>
              </a:rPr>
              <a:t>Высокопреосвященнейшего</a:t>
            </a:r>
            <a:r>
              <a:rPr lang="ru-RU" sz="1800" dirty="0" smtClean="0">
                <a:solidFill>
                  <a:srgbClr val="002060"/>
                </a:solidFill>
                <a:latin typeface="Monotype Corsiva" pitchFamily="66" charset="0"/>
              </a:rPr>
              <a:t> ТИХОНА, архиепископа Новосибирского  и </a:t>
            </a:r>
            <a:r>
              <a:rPr lang="ru-RU" sz="1800" dirty="0" err="1" smtClean="0">
                <a:solidFill>
                  <a:srgbClr val="002060"/>
                </a:solidFill>
                <a:latin typeface="Monotype Corsiva" pitchFamily="66" charset="0"/>
              </a:rPr>
              <a:t>Бердского</a:t>
            </a:r>
            <a:r>
              <a:rPr lang="ru-RU" sz="1800" dirty="0" smtClean="0">
                <a:solidFill>
                  <a:srgbClr val="002060"/>
                </a:solidFill>
                <a:latin typeface="Monotype Corsiva" pitchFamily="66" charset="0"/>
              </a:rPr>
              <a:t>. </a:t>
            </a:r>
            <a:r>
              <a:rPr lang="ru-RU" sz="1800" b="1" dirty="0" smtClean="0">
                <a:solidFill>
                  <a:srgbClr val="002060"/>
                </a:solidFill>
                <a:latin typeface="Monotype Corsiva" pitchFamily="66" charset="0"/>
              </a:rPr>
              <a:t>Организаторы</a:t>
            </a:r>
            <a:r>
              <a:rPr lang="ru-RU" sz="1800" dirty="0" smtClean="0">
                <a:solidFill>
                  <a:srgbClr val="002060"/>
                </a:solidFill>
                <a:latin typeface="Monotype Corsiva" pitchFamily="66" charset="0"/>
              </a:rPr>
              <a:t> выставки: ООО «</a:t>
            </a:r>
            <a:r>
              <a:rPr lang="ru-RU" sz="1800" dirty="0" err="1" smtClean="0">
                <a:solidFill>
                  <a:srgbClr val="002060"/>
                </a:solidFill>
                <a:latin typeface="Monotype Corsiva" pitchFamily="66" charset="0"/>
              </a:rPr>
              <a:t>ЭкспоНовосибирск</a:t>
            </a:r>
            <a:r>
              <a:rPr lang="ru-RU" sz="1800" dirty="0" smtClean="0">
                <a:solidFill>
                  <a:srgbClr val="002060"/>
                </a:solidFill>
                <a:latin typeface="Monotype Corsiva" pitchFamily="66" charset="0"/>
              </a:rPr>
              <a:t>», Новосибирская епархия. </a:t>
            </a:r>
            <a:r>
              <a:rPr lang="ru-RU" sz="1800" b="1" dirty="0" err="1" smtClean="0">
                <a:solidFill>
                  <a:srgbClr val="002060"/>
                </a:solidFill>
                <a:latin typeface="Monotype Corsiva" pitchFamily="66" charset="0"/>
              </a:rPr>
              <a:t>Соорганизатор</a:t>
            </a:r>
            <a:r>
              <a:rPr lang="ru-RU" sz="1800" b="1" dirty="0" smtClean="0">
                <a:solidFill>
                  <a:srgbClr val="002060"/>
                </a:solidFill>
                <a:latin typeface="Monotype Corsiva" pitchFamily="66" charset="0"/>
              </a:rPr>
              <a:t> выставки:</a:t>
            </a:r>
            <a:r>
              <a:rPr lang="ru-RU" sz="1800" dirty="0" smtClean="0">
                <a:solidFill>
                  <a:srgbClr val="002060"/>
                </a:solidFill>
                <a:latin typeface="Monotype Corsiva" pitchFamily="66" charset="0"/>
              </a:rPr>
              <a:t> выставочное объединение «РЕСТЭК». </a:t>
            </a:r>
            <a:r>
              <a:rPr lang="ru-RU" sz="1800" b="1" dirty="0" smtClean="0">
                <a:solidFill>
                  <a:srgbClr val="002060"/>
                </a:solidFill>
                <a:latin typeface="Monotype Corsiva" pitchFamily="66" charset="0"/>
              </a:rPr>
              <a:t>Поддержка выставки</a:t>
            </a:r>
            <a:r>
              <a:rPr lang="ru-RU" sz="1800" dirty="0" smtClean="0">
                <a:solidFill>
                  <a:srgbClr val="002060"/>
                </a:solidFill>
                <a:latin typeface="Monotype Corsiva" pitchFamily="66" charset="0"/>
              </a:rPr>
              <a:t>: Администрация Новосибирской  области, мэрия г. Новосибирска, Новосибирская ТПП.</a:t>
            </a:r>
          </a:p>
          <a:p>
            <a:pPr algn="just">
              <a:buNone/>
            </a:pPr>
            <a:r>
              <a:rPr lang="ru-RU" sz="1800" dirty="0" smtClean="0">
                <a:solidFill>
                  <a:srgbClr val="002060"/>
                </a:solidFill>
                <a:latin typeface="Monotype Corsiva" pitchFamily="66" charset="0"/>
              </a:rPr>
              <a:t>Выставка "Православная Русь" призвана помочь храмам и монастырям обрести помощников и благотворителей, специалистам найти партнеров, общественным и церковным организациям вовлечь все больше людей в социальные, просветительские и благотворительные программы. География участников охватывает Россию от Калининграда на западе до Хабаровска на востоке, от Архангельска на севере до Осетии на юге.  </a:t>
            </a:r>
          </a:p>
          <a:p>
            <a:pPr algn="just">
              <a:buNone/>
            </a:pPr>
            <a:r>
              <a:rPr lang="ru-RU" sz="1800" dirty="0" smtClean="0">
                <a:solidFill>
                  <a:srgbClr val="002060"/>
                </a:solidFill>
                <a:latin typeface="Monotype Corsiva" pitchFamily="66" charset="0"/>
              </a:rPr>
              <a:t>       </a:t>
            </a:r>
            <a:r>
              <a:rPr lang="ru-RU" sz="1800" b="1" dirty="0" smtClean="0">
                <a:solidFill>
                  <a:srgbClr val="002060"/>
                </a:solidFill>
                <a:latin typeface="Monotype Corsiva" pitchFamily="66" charset="0"/>
              </a:rPr>
              <a:t>Тематические разделы:</a:t>
            </a:r>
            <a:r>
              <a:rPr lang="ru-RU" sz="1800" dirty="0" smtClean="0">
                <a:solidFill>
                  <a:srgbClr val="002060"/>
                </a:solidFill>
                <a:latin typeface="Monotype Corsiva" pitchFamily="66" charset="0"/>
              </a:rPr>
              <a:t>  Служение Русской Православной Церкви</a:t>
            </a:r>
          </a:p>
          <a:p>
            <a:pPr algn="just">
              <a:buNone/>
            </a:pPr>
            <a:r>
              <a:rPr lang="ru-RU" sz="1800" dirty="0" smtClean="0">
                <a:solidFill>
                  <a:srgbClr val="002060"/>
                </a:solidFill>
                <a:latin typeface="Monotype Corsiva" pitchFamily="66" charset="0"/>
              </a:rPr>
              <a:t>Восстановление и реставрация храмов и монастырей        Храмовое убранство         Иконопись</a:t>
            </a:r>
          </a:p>
          <a:p>
            <a:pPr algn="just">
              <a:buNone/>
            </a:pPr>
            <a:r>
              <a:rPr lang="ru-RU" sz="1800" dirty="0" smtClean="0">
                <a:solidFill>
                  <a:srgbClr val="002060"/>
                </a:solidFill>
                <a:latin typeface="Monotype Corsiva" pitchFamily="66" charset="0"/>
              </a:rPr>
              <a:t>Духовное образование и просвещение                   Церковная полиграфия и издательское дело</a:t>
            </a:r>
          </a:p>
          <a:p>
            <a:pPr algn="just">
              <a:buNone/>
            </a:pPr>
            <a:r>
              <a:rPr lang="ru-RU" sz="1800" dirty="0" smtClean="0">
                <a:solidFill>
                  <a:srgbClr val="002060"/>
                </a:solidFill>
                <a:latin typeface="Monotype Corsiva" pitchFamily="66" charset="0"/>
              </a:rPr>
              <a:t>Паломничество                              Колокольное литье</a:t>
            </a:r>
          </a:p>
          <a:p>
            <a:pPr algn="just">
              <a:buNone/>
            </a:pPr>
            <a:r>
              <a:rPr lang="ru-RU" sz="1800" dirty="0" smtClean="0">
                <a:solidFill>
                  <a:srgbClr val="002060"/>
                </a:solidFill>
                <a:latin typeface="Monotype Corsiva" pitchFamily="66" charset="0"/>
              </a:rPr>
              <a:t>Православные традиции в ювелирном искусстве</a:t>
            </a:r>
          </a:p>
          <a:p>
            <a:pPr algn="just">
              <a:buNone/>
            </a:pPr>
            <a:r>
              <a:rPr lang="ru-RU" sz="1800" dirty="0" smtClean="0">
                <a:solidFill>
                  <a:srgbClr val="002060"/>
                </a:solidFill>
                <a:latin typeface="Monotype Corsiva" pitchFamily="66" charset="0"/>
              </a:rPr>
              <a:t>Декоративно-прикладное искусство и народные промыслы</a:t>
            </a:r>
          </a:p>
          <a:p>
            <a:pPr algn="just">
              <a:buNone/>
            </a:pPr>
            <a:r>
              <a:rPr lang="ru-RU" sz="1800" dirty="0" smtClean="0">
                <a:solidFill>
                  <a:srgbClr val="002060"/>
                </a:solidFill>
                <a:latin typeface="Monotype Corsiva" pitchFamily="66" charset="0"/>
              </a:rPr>
              <a:t>Православный образ жизни</a:t>
            </a:r>
          </a:p>
          <a:p>
            <a:endParaRPr lang="ru-RU"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57166"/>
            <a:ext cx="9144000" cy="6143668"/>
          </a:xfrm>
        </p:spPr>
        <p:txBody>
          <a:bodyPr>
            <a:normAutofit fontScale="62500" lnSpcReduction="20000"/>
          </a:bodyPr>
          <a:lstStyle/>
          <a:p>
            <a:pPr algn="just"/>
            <a:r>
              <a:rPr lang="ru-RU" dirty="0" smtClean="0">
                <a:solidFill>
                  <a:srgbClr val="002060"/>
                </a:solidFill>
                <a:latin typeface="Monotype Corsiva" pitchFamily="66" charset="0"/>
              </a:rPr>
              <a:t>  </a:t>
            </a:r>
            <a:r>
              <a:rPr lang="ru-RU" b="1" u="sng" dirty="0" smtClean="0">
                <a:solidFill>
                  <a:srgbClr val="002060"/>
                </a:solidFill>
                <a:latin typeface="Monotype Corsiva" pitchFamily="66" charset="0"/>
              </a:rPr>
              <a:t>Участники выставки:</a:t>
            </a:r>
            <a:r>
              <a:rPr lang="ru-RU" dirty="0" smtClean="0">
                <a:solidFill>
                  <a:srgbClr val="002060"/>
                </a:solidFill>
                <a:latin typeface="Monotype Corsiva" pitchFamily="66" charset="0"/>
              </a:rPr>
              <a:t> епархиальные отделы Новосибирской епархии, храмы и обители, учебные заведения, издательства, паломнические службы, общественные организации, художественно-производственные мастерские, реставраторы, иконописцы, народные мастера, производители промышленных товаров, производители продуктов питания, пасечники, услуги и товары для здорового образа  жизни, санатории, дома отдыха, туристические агентства, приюты и благотворительные фонды. </a:t>
            </a:r>
          </a:p>
          <a:p>
            <a:pPr algn="just"/>
            <a:r>
              <a:rPr lang="ru-RU" dirty="0" smtClean="0">
                <a:solidFill>
                  <a:srgbClr val="002060"/>
                </a:solidFill>
                <a:latin typeface="Monotype Corsiva" pitchFamily="66" charset="0"/>
              </a:rPr>
              <a:t> Выставка имеет важное воспитательное, просветительское и миссионерское значение. При непосредственном участии священников Новосибирской епархии состоятся мероприятия, посвященные различным аспектам служения Церкви и общечеловеческим проблемам. У посетителей будет  возможность непосредственного общения с духовными лицами на стенде "Задайте вопрос священнику", многих заинтересуют мероприятия духовно-просветительской программы, которая является неотъемлемой частью выставки. В рамках программы пройдут презентации общественных и благотворительных организаций, "круглые столы", а также беседы с издателями, режиссерами, педагогами, психологами. </a:t>
            </a:r>
          </a:p>
          <a:p>
            <a:pPr algn="just"/>
            <a:r>
              <a:rPr lang="ru-RU" dirty="0" smtClean="0">
                <a:solidFill>
                  <a:srgbClr val="002060"/>
                </a:solidFill>
                <a:latin typeface="Monotype Corsiva" pitchFamily="66" charset="0"/>
              </a:rPr>
              <a:t> Эмоционально насыщенной обещает быть культурная программа с участием профессиональных, самодеятельных и детских коллективов. Работу выставки будут освещать ведущие православные СМИ, интернет-сайты, а также светские теле- и радиоканалы.</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ru-RU" sz="4800" b="1" dirty="0" smtClean="0">
                <a:solidFill>
                  <a:srgbClr val="FFFF00"/>
                </a:solidFill>
                <a:latin typeface="Monotype Corsiva" pitchFamily="66" charset="0"/>
              </a:rPr>
              <a:t>Сибирская ярмарка</a:t>
            </a:r>
            <a:endParaRPr lang="ru-RU" sz="4800" b="1" dirty="0">
              <a:solidFill>
                <a:srgbClr val="FFFF00"/>
              </a:solidFill>
              <a:latin typeface="Monotype Corsiva" pitchFamily="66" charset="0"/>
            </a:endParaRPr>
          </a:p>
        </p:txBody>
      </p:sp>
      <p:pic>
        <p:nvPicPr>
          <p:cNvPr id="4" name="Picture 1"/>
          <p:cNvPicPr>
            <a:picLocks noGrp="1" noChangeAspect="1" noChangeArrowheads="1"/>
          </p:cNvPicPr>
          <p:nvPr>
            <p:ph idx="1"/>
          </p:nvPr>
        </p:nvPicPr>
        <p:blipFill>
          <a:blip r:embed="rId2" cstate="print"/>
          <a:srcRect/>
          <a:stretch>
            <a:fillRect/>
          </a:stretch>
        </p:blipFill>
        <p:spPr bwMode="auto">
          <a:xfrm>
            <a:off x="642910" y="1243788"/>
            <a:ext cx="7858180" cy="5238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9144000" cy="6340501"/>
          </a:xfrm>
        </p:spPr>
        <p:txBody>
          <a:bodyPr>
            <a:normAutofit fontScale="62500" lnSpcReduction="20000"/>
          </a:bodyPr>
          <a:lstStyle/>
          <a:p>
            <a:pPr algn="just">
              <a:buNone/>
            </a:pPr>
            <a:r>
              <a:rPr lang="ru-RU" dirty="0" smtClean="0">
                <a:solidFill>
                  <a:srgbClr val="002060"/>
                </a:solidFill>
                <a:latin typeface="Times New Roman" pitchFamily="18" charset="0"/>
                <a:cs typeface="Times New Roman" pitchFamily="18" charset="0"/>
              </a:rPr>
              <a:t>В декабре 1989 года "</a:t>
            </a:r>
            <a:r>
              <a:rPr lang="ru-RU" dirty="0" smtClean="0">
                <a:solidFill>
                  <a:srgbClr val="002060"/>
                </a:solidFill>
                <a:latin typeface="Times New Roman" pitchFamily="18" charset="0"/>
                <a:cs typeface="Times New Roman" pitchFamily="18" charset="0"/>
                <a:hlinkClick r:id="rId2"/>
              </a:rPr>
              <a:t>Сибирская Ярмарка</a:t>
            </a:r>
            <a:r>
              <a:rPr lang="ru-RU" dirty="0" smtClean="0">
                <a:solidFill>
                  <a:srgbClr val="002060"/>
                </a:solidFill>
                <a:latin typeface="Times New Roman" pitchFamily="18" charset="0"/>
                <a:cs typeface="Times New Roman" pitchFamily="18" charset="0"/>
              </a:rPr>
              <a:t>" провела свою первую </a:t>
            </a:r>
            <a:r>
              <a:rPr lang="ru-RU" dirty="0" err="1" smtClean="0">
                <a:solidFill>
                  <a:srgbClr val="002060"/>
                </a:solidFill>
                <a:latin typeface="Times New Roman" pitchFamily="18" charset="0"/>
                <a:cs typeface="Times New Roman" pitchFamily="18" charset="0"/>
              </a:rPr>
              <a:t>Всесибирскую</a:t>
            </a:r>
            <a:r>
              <a:rPr lang="ru-RU" dirty="0" smtClean="0">
                <a:solidFill>
                  <a:srgbClr val="002060"/>
                </a:solidFill>
                <a:latin typeface="Times New Roman" pitchFamily="18" charset="0"/>
                <a:cs typeface="Times New Roman" pitchFamily="18" charset="0"/>
              </a:rPr>
              <a:t> Универсальную выставку, которая собрала 750 участников и, помимо серьезного успеха, положила начало развитию принципиально новой российской выставочной структуры. Год за годом "Сибирская Ярмарка", зарабатывая репутацию надежного партнера, укрепляла первый успех, формируя уровень выставочной культуры в регионе. "Сибирская Ярмарка" выступила одним из инициаторов и учредителей объединения ведущих выставочных центров России. В 1991 году был учрежден Союз Выставок и Ярмарок, в который вошло 9 организаций, сегодня Международный Союз Выставок и Ярмарок объединяет 87 выставочных обществ. Отрадно отметить, что несмотря на значительное увеличение числа организаторов выставок, Выставочное общество "Сибирская Ярмарка" прочно занимает свои позиции. По официальной статистике Международного Союза выставок и ярмарок "Сибирская Ярмарка" входит в пятерку лидеров. За 16 лет "Сибирская Ярмарка" прошла путь от провинциальной ярмарки до международного выставочного центра, предлагающего выставочные услуги мирового уровня. В календаре "Сибирской Ярмарки" более ста выставочных мероприятий, и ее история - это летопись становления выставочного движения в России. Заметна и позитивная роль выставочной деятельности в нейтрализации многих негативных факторов. Например, таких, как большая географическая удаленность Новосибирска от центра и международных границ. География участников "Сибирской Ярмарки" – самая широкая в России. </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cstate="print"/>
          <a:srcRect/>
          <a:stretch>
            <a:fillRect/>
          </a:stretch>
        </p:blipFill>
        <p:spPr bwMode="auto">
          <a:xfrm>
            <a:off x="144463" y="144462"/>
            <a:ext cx="8642379" cy="6675493"/>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928662" y="57495"/>
            <a:ext cx="7427933" cy="680050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144462" y="144463"/>
            <a:ext cx="8785255" cy="6373232"/>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cstate="print"/>
          <a:srcRect/>
          <a:stretch>
            <a:fillRect/>
          </a:stretch>
        </p:blipFill>
        <p:spPr bwMode="auto">
          <a:xfrm>
            <a:off x="1000100" y="-29821"/>
            <a:ext cx="7643866" cy="6453113"/>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cstate="print"/>
          <a:srcRect/>
          <a:stretch>
            <a:fillRect/>
          </a:stretch>
        </p:blipFill>
        <p:spPr bwMode="auto">
          <a:xfrm>
            <a:off x="1000100" y="0"/>
            <a:ext cx="7499371" cy="6597103"/>
          </a:xfrm>
          <a:prstGeom prst="rect">
            <a:avLst/>
          </a:prstGeom>
          <a:noFill/>
          <a:ln w="9525">
            <a:noFill/>
            <a:miter lim="800000"/>
            <a:headEnd/>
            <a:tailEnd/>
          </a:ln>
          <a:effectLst/>
        </p:spPr>
      </p:pic>
      <p:pic>
        <p:nvPicPr>
          <p:cNvPr id="7176" name="Picture 8"/>
          <p:cNvPicPr>
            <a:picLocks noChangeAspect="1" noChangeArrowheads="1"/>
          </p:cNvPicPr>
          <p:nvPr/>
        </p:nvPicPr>
        <p:blipFill>
          <a:blip r:embed="rId7" cstate="print"/>
          <a:srcRect/>
          <a:stretch>
            <a:fillRect/>
          </a:stretch>
        </p:blipFill>
        <p:spPr bwMode="auto">
          <a:xfrm>
            <a:off x="1071538" y="0"/>
            <a:ext cx="7142181" cy="6628837"/>
          </a:xfrm>
          <a:prstGeom prst="rect">
            <a:avLst/>
          </a:prstGeom>
          <a:noFill/>
          <a:ln w="9525">
            <a:noFill/>
            <a:miter lim="800000"/>
            <a:headEnd/>
            <a:tailEnd/>
          </a:ln>
          <a:effectLst/>
        </p:spPr>
      </p:pic>
      <p:pic>
        <p:nvPicPr>
          <p:cNvPr id="7177" name="Picture 9"/>
          <p:cNvPicPr>
            <a:picLocks noChangeAspect="1" noChangeArrowheads="1"/>
          </p:cNvPicPr>
          <p:nvPr/>
        </p:nvPicPr>
        <p:blipFill>
          <a:blip r:embed="rId8" cstate="print"/>
          <a:srcRect/>
          <a:stretch>
            <a:fillRect/>
          </a:stretch>
        </p:blipFill>
        <p:spPr bwMode="auto">
          <a:xfrm>
            <a:off x="1214414" y="267777"/>
            <a:ext cx="6642115" cy="6590223"/>
          </a:xfrm>
          <a:prstGeom prst="rect">
            <a:avLst/>
          </a:prstGeom>
          <a:noFill/>
          <a:ln w="9525">
            <a:noFill/>
            <a:miter lim="800000"/>
            <a:headEnd/>
            <a:tailEnd/>
          </a:ln>
          <a:effectLst/>
        </p:spPr>
      </p:pic>
      <p:pic>
        <p:nvPicPr>
          <p:cNvPr id="7178" name="Picture 10"/>
          <p:cNvPicPr>
            <a:picLocks noChangeAspect="1" noChangeArrowheads="1"/>
          </p:cNvPicPr>
          <p:nvPr/>
        </p:nvPicPr>
        <p:blipFill>
          <a:blip r:embed="rId9" cstate="print"/>
          <a:srcRect/>
          <a:stretch>
            <a:fillRect/>
          </a:stretch>
        </p:blipFill>
        <p:spPr bwMode="auto">
          <a:xfrm>
            <a:off x="144462" y="144462"/>
            <a:ext cx="8785255" cy="5961423"/>
          </a:xfrm>
          <a:prstGeom prst="rect">
            <a:avLst/>
          </a:prstGeom>
          <a:noFill/>
          <a:ln w="9525">
            <a:noFill/>
            <a:miter lim="800000"/>
            <a:headEnd/>
            <a:tailEnd/>
          </a:ln>
          <a:effectLst/>
        </p:spPr>
      </p:pic>
      <p:pic>
        <p:nvPicPr>
          <p:cNvPr id="7179" name="Picture 11"/>
          <p:cNvPicPr>
            <a:picLocks noChangeAspect="1" noChangeArrowheads="1"/>
          </p:cNvPicPr>
          <p:nvPr/>
        </p:nvPicPr>
        <p:blipFill>
          <a:blip r:embed="rId10" cstate="print"/>
          <a:srcRect/>
          <a:stretch>
            <a:fillRect/>
          </a:stretch>
        </p:blipFill>
        <p:spPr bwMode="auto">
          <a:xfrm>
            <a:off x="144463" y="144463"/>
            <a:ext cx="8785255" cy="6603682"/>
          </a:xfrm>
          <a:prstGeom prst="rect">
            <a:avLst/>
          </a:prstGeom>
          <a:noFill/>
          <a:ln w="9525">
            <a:noFill/>
            <a:miter lim="800000"/>
            <a:headEnd/>
            <a:tailEnd/>
          </a:ln>
          <a:effectLst/>
        </p:spPr>
      </p:pic>
      <p:pic>
        <p:nvPicPr>
          <p:cNvPr id="7180" name="Picture 12"/>
          <p:cNvPicPr>
            <a:picLocks noChangeAspect="1" noChangeArrowheads="1"/>
          </p:cNvPicPr>
          <p:nvPr/>
        </p:nvPicPr>
        <p:blipFill>
          <a:blip r:embed="rId11" cstate="print"/>
          <a:srcRect/>
          <a:stretch>
            <a:fillRect/>
          </a:stretch>
        </p:blipFill>
        <p:spPr bwMode="auto">
          <a:xfrm>
            <a:off x="2357422" y="0"/>
            <a:ext cx="4786346" cy="6894801"/>
          </a:xfrm>
          <a:prstGeom prst="rect">
            <a:avLst/>
          </a:prstGeom>
          <a:noFill/>
          <a:ln w="9525">
            <a:noFill/>
            <a:miter lim="800000"/>
            <a:headEnd/>
            <a:tailEnd/>
          </a:ln>
          <a:effectLst/>
        </p:spPr>
      </p:pic>
      <p:pic>
        <p:nvPicPr>
          <p:cNvPr id="7181" name="Picture 13"/>
          <p:cNvPicPr>
            <a:picLocks noChangeAspect="1" noChangeArrowheads="1"/>
          </p:cNvPicPr>
          <p:nvPr/>
        </p:nvPicPr>
        <p:blipFill>
          <a:blip r:embed="rId12" cstate="print"/>
          <a:srcRect/>
          <a:stretch>
            <a:fillRect/>
          </a:stretch>
        </p:blipFill>
        <p:spPr bwMode="auto">
          <a:xfrm>
            <a:off x="2143108" y="93931"/>
            <a:ext cx="5141917" cy="6764069"/>
          </a:xfrm>
          <a:prstGeom prst="rect">
            <a:avLst/>
          </a:prstGeom>
          <a:noFill/>
          <a:ln w="9525">
            <a:noFill/>
            <a:miter lim="800000"/>
            <a:headEnd/>
            <a:tailEnd/>
          </a:ln>
          <a:effectLst/>
        </p:spPr>
      </p:pic>
      <p:pic>
        <p:nvPicPr>
          <p:cNvPr id="7182" name="Picture 14"/>
          <p:cNvPicPr>
            <a:picLocks noChangeAspect="1" noChangeArrowheads="1"/>
          </p:cNvPicPr>
          <p:nvPr/>
        </p:nvPicPr>
        <p:blipFill>
          <a:blip r:embed="rId13" cstate="print"/>
          <a:srcRect/>
          <a:stretch>
            <a:fillRect/>
          </a:stretch>
        </p:blipFill>
        <p:spPr bwMode="auto">
          <a:xfrm>
            <a:off x="2285984" y="192612"/>
            <a:ext cx="4999041" cy="6665388"/>
          </a:xfrm>
          <a:prstGeom prst="rect">
            <a:avLst/>
          </a:prstGeom>
          <a:noFill/>
          <a:ln w="9525">
            <a:noFill/>
            <a:miter lim="800000"/>
            <a:headEnd/>
            <a:tailEnd/>
          </a:ln>
          <a:effectLst/>
        </p:spPr>
      </p:pic>
      <p:pic>
        <p:nvPicPr>
          <p:cNvPr id="7183" name="Picture 15"/>
          <p:cNvPicPr>
            <a:picLocks noChangeAspect="1" noChangeArrowheads="1"/>
          </p:cNvPicPr>
          <p:nvPr/>
        </p:nvPicPr>
        <p:blipFill>
          <a:blip r:embed="rId14" cstate="print"/>
          <a:srcRect/>
          <a:stretch>
            <a:fillRect/>
          </a:stretch>
        </p:blipFill>
        <p:spPr bwMode="auto">
          <a:xfrm>
            <a:off x="2214546" y="97361"/>
            <a:ext cx="5070479" cy="67606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3000" fill="hold"/>
                                        <p:tgtEl>
                                          <p:spTgt spid="7170"/>
                                        </p:tgtEl>
                                        <p:attrNameLst>
                                          <p:attrName>ppt_x</p:attrName>
                                        </p:attrNameLst>
                                      </p:cBhvr>
                                      <p:tavLst>
                                        <p:tav tm="0">
                                          <p:val>
                                            <p:strVal val="#ppt_x"/>
                                          </p:val>
                                        </p:tav>
                                        <p:tav tm="100000">
                                          <p:val>
                                            <p:strVal val="#ppt_x"/>
                                          </p:val>
                                        </p:tav>
                                      </p:tavLst>
                                    </p:anim>
                                    <p:anim calcmode="lin" valueType="num">
                                      <p:cBhvr additive="base">
                                        <p:cTn id="8" dur="30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blinds(horizontal)">
                                      <p:cBhvr>
                                        <p:cTn id="13" dur="5000"/>
                                        <p:tgtEl>
                                          <p:spTgt spid="7171"/>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wedge">
                                      <p:cBhvr>
                                        <p:cTn id="18" dur="2000"/>
                                        <p:tgtEl>
                                          <p:spTgt spid="7172"/>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wedge">
                                      <p:cBhvr>
                                        <p:cTn id="23" dur="2000"/>
                                        <p:tgtEl>
                                          <p:spTgt spid="717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175"/>
                                        </p:tgtEl>
                                        <p:attrNameLst>
                                          <p:attrName>style.visibility</p:attrName>
                                        </p:attrNameLst>
                                      </p:cBhvr>
                                      <p:to>
                                        <p:strVal val="visible"/>
                                      </p:to>
                                    </p:set>
                                    <p:animEffect transition="in" filter="box(in)">
                                      <p:cBhvr>
                                        <p:cTn id="28" dur="2000"/>
                                        <p:tgtEl>
                                          <p:spTgt spid="717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7176"/>
                                        </p:tgtEl>
                                        <p:attrNameLst>
                                          <p:attrName>style.visibility</p:attrName>
                                        </p:attrNameLst>
                                      </p:cBhvr>
                                      <p:to>
                                        <p:strVal val="visible"/>
                                      </p:to>
                                    </p:set>
                                    <p:animEffect transition="in" filter="diamond(in)">
                                      <p:cBhvr>
                                        <p:cTn id="33" dur="2000"/>
                                        <p:tgtEl>
                                          <p:spTgt spid="717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7177"/>
                                        </p:tgtEl>
                                        <p:attrNameLst>
                                          <p:attrName>style.visibility</p:attrName>
                                        </p:attrNameLst>
                                      </p:cBhvr>
                                      <p:to>
                                        <p:strVal val="visible"/>
                                      </p:to>
                                    </p:set>
                                    <p:animEffect transition="in" filter="diamond(in)">
                                      <p:cBhvr>
                                        <p:cTn id="38" dur="2000"/>
                                        <p:tgtEl>
                                          <p:spTgt spid="7177"/>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178"/>
                                        </p:tgtEl>
                                        <p:attrNameLst>
                                          <p:attrName>style.visibility</p:attrName>
                                        </p:attrNameLst>
                                      </p:cBhvr>
                                      <p:to>
                                        <p:strVal val="visible"/>
                                      </p:to>
                                    </p:set>
                                    <p:animEffect transition="in" filter="checkerboard(across)">
                                      <p:cBhvr>
                                        <p:cTn id="43" dur="2000"/>
                                        <p:tgtEl>
                                          <p:spTgt spid="717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7179"/>
                                        </p:tgtEl>
                                        <p:attrNameLst>
                                          <p:attrName>style.visibility</p:attrName>
                                        </p:attrNameLst>
                                      </p:cBhvr>
                                      <p:to>
                                        <p:strVal val="visible"/>
                                      </p:to>
                                    </p:set>
                                    <p:animEffect transition="in" filter="blinds(horizontal)">
                                      <p:cBhvr>
                                        <p:cTn id="48" dur="2000"/>
                                        <p:tgtEl>
                                          <p:spTgt spid="717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7180"/>
                                        </p:tgtEl>
                                        <p:attrNameLst>
                                          <p:attrName>style.visibility</p:attrName>
                                        </p:attrNameLst>
                                      </p:cBhvr>
                                      <p:to>
                                        <p:strVal val="visible"/>
                                      </p:to>
                                    </p:set>
                                    <p:animEffect transition="in" filter="box(in)">
                                      <p:cBhvr>
                                        <p:cTn id="53" dur="2000"/>
                                        <p:tgtEl>
                                          <p:spTgt spid="7180"/>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7181"/>
                                        </p:tgtEl>
                                        <p:attrNameLst>
                                          <p:attrName>style.visibility</p:attrName>
                                        </p:attrNameLst>
                                      </p:cBhvr>
                                      <p:to>
                                        <p:strVal val="visible"/>
                                      </p:to>
                                    </p:set>
                                    <p:animEffect transition="in" filter="wedge">
                                      <p:cBhvr>
                                        <p:cTn id="58" dur="2000"/>
                                        <p:tgtEl>
                                          <p:spTgt spid="7181"/>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7182"/>
                                        </p:tgtEl>
                                        <p:attrNameLst>
                                          <p:attrName>style.visibility</p:attrName>
                                        </p:attrNameLst>
                                      </p:cBhvr>
                                      <p:to>
                                        <p:strVal val="visible"/>
                                      </p:to>
                                    </p:set>
                                    <p:animEffect transition="in" filter="diamond(in)">
                                      <p:cBhvr>
                                        <p:cTn id="63" dur="2000"/>
                                        <p:tgtEl>
                                          <p:spTgt spid="718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7183"/>
                                        </p:tgtEl>
                                        <p:attrNameLst>
                                          <p:attrName>style.visibility</p:attrName>
                                        </p:attrNameLst>
                                      </p:cBhvr>
                                      <p:to>
                                        <p:strVal val="visible"/>
                                      </p:to>
                                    </p:set>
                                    <p:animEffect transition="in" filter="blinds(horizontal)">
                                      <p:cBhvr>
                                        <p:cTn id="68"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69006"/>
          </a:xfrm>
        </p:spPr>
        <p:txBody>
          <a:bodyPr>
            <a:normAutofit/>
          </a:bodyPr>
          <a:lstStyle/>
          <a:p>
            <a:r>
              <a:rPr lang="ru-RU" sz="8000" dirty="0" smtClean="0">
                <a:solidFill>
                  <a:srgbClr val="FFFF00"/>
                </a:solidFill>
                <a:latin typeface="Monotype Corsiva" pitchFamily="66" charset="0"/>
              </a:rPr>
              <a:t>СПАСИБО ЗА ВНИМАНИЕ</a:t>
            </a:r>
            <a:endParaRPr lang="ru-RU" sz="8000" dirty="0">
              <a:solidFill>
                <a:srgbClr val="FFFF00"/>
              </a:solidFill>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142984"/>
            <a:ext cx="8715436" cy="5429288"/>
          </a:xfrm>
        </p:spPr>
        <p:txBody>
          <a:bodyPr>
            <a:noAutofit/>
          </a:bodyPr>
          <a:lstStyle/>
          <a:p>
            <a:pPr algn="ctr">
              <a:buNone/>
            </a:pPr>
            <a:r>
              <a:rPr lang="ru-RU" sz="1400" dirty="0" smtClean="0"/>
              <a:t/>
            </a:r>
            <a:br>
              <a:rPr lang="ru-RU" sz="1400" dirty="0" smtClean="0"/>
            </a:br>
            <a:r>
              <a:rPr lang="ru-RU" sz="1400" dirty="0" smtClean="0">
                <a:solidFill>
                  <a:schemeClr val="accent5">
                    <a:lumMod val="50000"/>
                  </a:schemeClr>
                </a:solidFill>
                <a:latin typeface="Times New Roman" pitchFamily="18" charset="0"/>
                <a:cs typeface="Times New Roman" pitchFamily="18" charset="0"/>
              </a:rPr>
              <a:t>9–11 октября в МУК «</a:t>
            </a:r>
            <a:r>
              <a:rPr lang="ru-RU" sz="1400" dirty="0" err="1" smtClean="0">
                <a:solidFill>
                  <a:schemeClr val="accent5">
                    <a:lumMod val="50000"/>
                  </a:schemeClr>
                </a:solidFill>
                <a:latin typeface="Times New Roman" pitchFamily="18" charset="0"/>
                <a:cs typeface="Times New Roman" pitchFamily="18" charset="0"/>
              </a:rPr>
              <a:t>Культурно-досуговый</a:t>
            </a:r>
            <a:r>
              <a:rPr lang="ru-RU" sz="1400" dirty="0" smtClean="0">
                <a:solidFill>
                  <a:schemeClr val="accent5">
                    <a:lumMod val="50000"/>
                  </a:schemeClr>
                </a:solidFill>
                <a:latin typeface="Times New Roman" pitchFamily="18" charset="0"/>
                <a:cs typeface="Times New Roman" pitchFamily="18" charset="0"/>
              </a:rPr>
              <a:t> центр» с. Северное состоялась  Ярмарка творческих идей детских и молодежных любительских объединений и клубов по интересам </a:t>
            </a:r>
            <a:r>
              <a:rPr lang="ru-RU" sz="1400" dirty="0" err="1" smtClean="0">
                <a:solidFill>
                  <a:schemeClr val="accent5">
                    <a:lumMod val="50000"/>
                  </a:schemeClr>
                </a:solidFill>
                <a:latin typeface="Times New Roman" pitchFamily="18" charset="0"/>
                <a:cs typeface="Times New Roman" pitchFamily="18" charset="0"/>
              </a:rPr>
              <a:t>культурно-досуговых</a:t>
            </a:r>
            <a:r>
              <a:rPr lang="ru-RU" sz="1400" dirty="0" smtClean="0">
                <a:solidFill>
                  <a:schemeClr val="accent5">
                    <a:lumMod val="50000"/>
                  </a:schemeClr>
                </a:solidFill>
                <a:latin typeface="Times New Roman" pitchFamily="18" charset="0"/>
                <a:cs typeface="Times New Roman" pitchFamily="18" charset="0"/>
              </a:rPr>
              <a:t> учреждений Новосибирской области «Вместе – вперед!»</a:t>
            </a:r>
          </a:p>
          <a:p>
            <a:pPr algn="just"/>
            <a:r>
              <a:rPr lang="ru-RU" sz="1400" dirty="0" smtClean="0">
                <a:solidFill>
                  <a:schemeClr val="accent5">
                    <a:lumMod val="50000"/>
                  </a:schemeClr>
                </a:solidFill>
                <a:latin typeface="Times New Roman" pitchFamily="18" charset="0"/>
                <a:cs typeface="Times New Roman" pitchFamily="18" charset="0"/>
              </a:rPr>
              <a:t>       Учредители и организаторы Ярмарки творческих идей: департамент культуры Новосибирской области, Новосибирский государственный областной Дом народного творчества, Новосибирская областная общественная организация «Союз пионеров», Новосибирская областная общественная организация Российского Союза Молодежи. </a:t>
            </a:r>
          </a:p>
          <a:p>
            <a:pPr algn="just"/>
            <a:r>
              <a:rPr lang="ru-RU" sz="1400" dirty="0" smtClean="0">
                <a:solidFill>
                  <a:schemeClr val="accent5">
                    <a:lumMod val="50000"/>
                  </a:schemeClr>
                </a:solidFill>
                <a:latin typeface="Times New Roman" pitchFamily="18" charset="0"/>
                <a:cs typeface="Times New Roman" pitchFamily="18" charset="0"/>
              </a:rPr>
              <a:t>       В работе Ярмарки приняли участие детские, подростковые и молодежные любительские объединения и клубы по интересам </a:t>
            </a:r>
            <a:r>
              <a:rPr lang="ru-RU" sz="1400" dirty="0" err="1" smtClean="0">
                <a:solidFill>
                  <a:schemeClr val="accent5">
                    <a:lumMod val="50000"/>
                  </a:schemeClr>
                </a:solidFill>
                <a:latin typeface="Times New Roman" pitchFamily="18" charset="0"/>
                <a:cs typeface="Times New Roman" pitchFamily="18" charset="0"/>
              </a:rPr>
              <a:t>культурно-досуговых</a:t>
            </a:r>
            <a:r>
              <a:rPr lang="ru-RU" sz="1400" dirty="0" smtClean="0">
                <a:solidFill>
                  <a:schemeClr val="accent5">
                    <a:lumMod val="50000"/>
                  </a:schemeClr>
                </a:solidFill>
                <a:latin typeface="Times New Roman" pitchFamily="18" charset="0"/>
                <a:cs typeface="Times New Roman" pitchFamily="18" charset="0"/>
              </a:rPr>
              <a:t> учреждений Новосибирской области, в том числе команды КВН, военно-патриотические клубы, агитбригады, объединения, занимающиеся организацией праздничных мероприятий, видеостудии и пр. Северного, </a:t>
            </a:r>
            <a:r>
              <a:rPr lang="ru-RU" sz="1400" dirty="0" err="1" smtClean="0">
                <a:solidFill>
                  <a:schemeClr val="accent5">
                    <a:lumMod val="50000"/>
                  </a:schemeClr>
                </a:solidFill>
                <a:latin typeface="Times New Roman" pitchFamily="18" charset="0"/>
                <a:cs typeface="Times New Roman" pitchFamily="18" charset="0"/>
              </a:rPr>
              <a:t>Чановского</a:t>
            </a:r>
            <a:r>
              <a:rPr lang="ru-RU" sz="1400" dirty="0" smtClean="0">
                <a:solidFill>
                  <a:schemeClr val="accent5">
                    <a:lumMod val="50000"/>
                  </a:schemeClr>
                </a:solidFill>
                <a:latin typeface="Times New Roman" pitchFamily="18" charset="0"/>
                <a:cs typeface="Times New Roman" pitchFamily="18" charset="0"/>
              </a:rPr>
              <a:t>, Татарского, </a:t>
            </a:r>
            <a:r>
              <a:rPr lang="ru-RU" sz="1400" dirty="0" err="1" smtClean="0">
                <a:solidFill>
                  <a:schemeClr val="accent5">
                    <a:lumMod val="50000"/>
                  </a:schemeClr>
                </a:solidFill>
                <a:latin typeface="Times New Roman" pitchFamily="18" charset="0"/>
                <a:cs typeface="Times New Roman" pitchFamily="18" charset="0"/>
              </a:rPr>
              <a:t>Кыштовского</a:t>
            </a:r>
            <a:r>
              <a:rPr lang="ru-RU" sz="1400" dirty="0" smtClean="0">
                <a:solidFill>
                  <a:schemeClr val="accent5">
                    <a:lumMod val="50000"/>
                  </a:schemeClr>
                </a:solidFill>
                <a:latin typeface="Times New Roman" pitchFamily="18" charset="0"/>
                <a:cs typeface="Times New Roman" pitchFamily="18" charset="0"/>
              </a:rPr>
              <a:t>, </a:t>
            </a:r>
            <a:r>
              <a:rPr lang="ru-RU" sz="1400" dirty="0" err="1" smtClean="0">
                <a:solidFill>
                  <a:schemeClr val="accent5">
                    <a:lumMod val="50000"/>
                  </a:schemeClr>
                </a:solidFill>
                <a:latin typeface="Times New Roman" pitchFamily="18" charset="0"/>
                <a:cs typeface="Times New Roman" pitchFamily="18" charset="0"/>
              </a:rPr>
              <a:t>Тогучинского</a:t>
            </a:r>
            <a:r>
              <a:rPr lang="ru-RU" sz="1400" dirty="0" smtClean="0">
                <a:solidFill>
                  <a:schemeClr val="accent5">
                    <a:lumMod val="50000"/>
                  </a:schemeClr>
                </a:solidFill>
                <a:latin typeface="Times New Roman" pitchFamily="18" charset="0"/>
                <a:cs typeface="Times New Roman" pitchFamily="18" charset="0"/>
              </a:rPr>
              <a:t>, Ордынского районов Новосибирской области.</a:t>
            </a:r>
          </a:p>
          <a:p>
            <a:pPr algn="just"/>
            <a:r>
              <a:rPr lang="ru-RU" sz="1400" dirty="0" smtClean="0">
                <a:solidFill>
                  <a:schemeClr val="accent5">
                    <a:lumMod val="50000"/>
                  </a:schemeClr>
                </a:solidFill>
                <a:latin typeface="Times New Roman" pitchFamily="18" charset="0"/>
                <a:cs typeface="Times New Roman" pitchFamily="18" charset="0"/>
              </a:rPr>
              <a:t>       В рамках программы Ярмарки прошла работа по секциям. Занятия по тренингу </a:t>
            </a:r>
            <a:r>
              <a:rPr lang="ru-RU" sz="1400" dirty="0" err="1" smtClean="0">
                <a:solidFill>
                  <a:schemeClr val="accent5">
                    <a:lumMod val="50000"/>
                  </a:schemeClr>
                </a:solidFill>
                <a:latin typeface="Times New Roman" pitchFamily="18" charset="0"/>
                <a:cs typeface="Times New Roman" pitchFamily="18" charset="0"/>
              </a:rPr>
              <a:t>командообразования</a:t>
            </a:r>
            <a:r>
              <a:rPr lang="ru-RU" sz="1400" dirty="0" smtClean="0">
                <a:solidFill>
                  <a:schemeClr val="accent5">
                    <a:lumMod val="50000"/>
                  </a:schemeClr>
                </a:solidFill>
                <a:latin typeface="Times New Roman" pitchFamily="18" charset="0"/>
                <a:cs typeface="Times New Roman" pitchFamily="18" charset="0"/>
              </a:rPr>
              <a:t> для детей и молодежи провели специалист Новосибирской областной общественной организации «Союз пионеров» Ольга </a:t>
            </a:r>
            <a:r>
              <a:rPr lang="ru-RU" sz="1400" dirty="0" err="1" smtClean="0">
                <a:solidFill>
                  <a:schemeClr val="accent5">
                    <a:lumMod val="50000"/>
                  </a:schemeClr>
                </a:solidFill>
                <a:latin typeface="Times New Roman" pitchFamily="18" charset="0"/>
                <a:cs typeface="Times New Roman" pitchFamily="18" charset="0"/>
              </a:rPr>
              <a:t>Самсоненко</a:t>
            </a:r>
            <a:r>
              <a:rPr lang="ru-RU" sz="1400" dirty="0" smtClean="0">
                <a:solidFill>
                  <a:schemeClr val="accent5">
                    <a:lumMod val="50000"/>
                  </a:schemeClr>
                </a:solidFill>
                <a:latin typeface="Times New Roman" pitchFamily="18" charset="0"/>
                <a:cs typeface="Times New Roman" pitchFamily="18" charset="0"/>
              </a:rPr>
              <a:t>, председатель Новосибирской областной общественной организации Российского Союза Молодежи Светлана </a:t>
            </a:r>
            <a:r>
              <a:rPr lang="ru-RU" sz="1400" dirty="0" err="1" smtClean="0">
                <a:solidFill>
                  <a:schemeClr val="accent5">
                    <a:lumMod val="50000"/>
                  </a:schemeClr>
                </a:solidFill>
                <a:latin typeface="Times New Roman" pitchFamily="18" charset="0"/>
                <a:cs typeface="Times New Roman" pitchFamily="18" charset="0"/>
              </a:rPr>
              <a:t>Заикина</a:t>
            </a:r>
            <a:r>
              <a:rPr lang="ru-RU" sz="1400" dirty="0" smtClean="0">
                <a:solidFill>
                  <a:schemeClr val="accent5">
                    <a:lumMod val="50000"/>
                  </a:schemeClr>
                </a:solidFill>
                <a:latin typeface="Times New Roman" pitchFamily="18" charset="0"/>
                <a:cs typeface="Times New Roman" pitchFamily="18" charset="0"/>
              </a:rPr>
              <a:t>, специалист проекта Новосибирской областной общественной организации Российского Союза Молодежи Егор Ильин.</a:t>
            </a:r>
          </a:p>
          <a:p>
            <a:pPr algn="just"/>
            <a:r>
              <a:rPr lang="ru-RU" sz="1400" dirty="0" smtClean="0">
                <a:solidFill>
                  <a:schemeClr val="accent5">
                    <a:lumMod val="50000"/>
                  </a:schemeClr>
                </a:solidFill>
                <a:latin typeface="Times New Roman" pitchFamily="18" charset="0"/>
                <a:cs typeface="Times New Roman" pitchFamily="18" charset="0"/>
              </a:rPr>
              <a:t>       По итогам Ярмарки для руководителей коллективов и специалистов учреждений культуры состоялся «круглый стол» – «Поддержка инициатив подростков и молодежи в </a:t>
            </a:r>
            <a:r>
              <a:rPr lang="ru-RU" sz="1400" dirty="0" err="1" smtClean="0">
                <a:solidFill>
                  <a:schemeClr val="accent5">
                    <a:lumMod val="50000"/>
                  </a:schemeClr>
                </a:solidFill>
                <a:latin typeface="Times New Roman" pitchFamily="18" charset="0"/>
                <a:cs typeface="Times New Roman" pitchFamily="18" charset="0"/>
              </a:rPr>
              <a:t>культурно-досуговых</a:t>
            </a:r>
            <a:r>
              <a:rPr lang="ru-RU" sz="1400" dirty="0" smtClean="0">
                <a:solidFill>
                  <a:schemeClr val="accent5">
                    <a:lumMod val="50000"/>
                  </a:schemeClr>
                </a:solidFill>
                <a:latin typeface="Times New Roman" pitchFamily="18" charset="0"/>
                <a:cs typeface="Times New Roman" pitchFamily="18" charset="0"/>
              </a:rPr>
              <a:t> учреждениях Новосибирской области». Для участников Ярмарки были организованы вечерние молодежные танцевально-развлекательные программы, экскурсия по памятным историческим местам Северного района.</a:t>
            </a:r>
          </a:p>
          <a:p>
            <a:pPr algn="just">
              <a:buNone/>
            </a:pPr>
            <a:endParaRPr lang="ru-RU"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571736" y="0"/>
            <a:ext cx="3695700" cy="1428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785818"/>
          </a:xfrm>
        </p:spPr>
        <p:txBody>
          <a:bodyPr>
            <a:normAutofit fontScale="90000"/>
          </a:bodyPr>
          <a:lstStyle/>
          <a:p>
            <a:r>
              <a:rPr lang="ru-RU" sz="2200" dirty="0" smtClean="0">
                <a:latin typeface="Times New Roman" pitchFamily="18" charset="0"/>
                <a:cs typeface="Times New Roman" pitchFamily="18" charset="0"/>
              </a:rPr>
              <a:t> </a:t>
            </a:r>
            <a:r>
              <a:rPr lang="ru-RU" sz="2200" dirty="0" smtClean="0">
                <a:solidFill>
                  <a:srgbClr val="FF0000"/>
                </a:solidFill>
                <a:latin typeface="Monotype Corsiva" pitchFamily="66" charset="0"/>
                <a:cs typeface="Times New Roman" pitchFamily="18" charset="0"/>
              </a:rPr>
              <a:t>Итоги Ярмарки творческих идей детских и молодежных любительских объединений и клубов по интересам </a:t>
            </a:r>
            <a:r>
              <a:rPr lang="ru-RU" sz="2200" dirty="0" err="1" smtClean="0">
                <a:solidFill>
                  <a:srgbClr val="FF0000"/>
                </a:solidFill>
                <a:latin typeface="Monotype Corsiva" pitchFamily="66" charset="0"/>
                <a:cs typeface="Times New Roman" pitchFamily="18" charset="0"/>
              </a:rPr>
              <a:t>культурно-досуговых</a:t>
            </a:r>
            <a:r>
              <a:rPr lang="ru-RU" sz="2200" dirty="0" smtClean="0">
                <a:solidFill>
                  <a:srgbClr val="FF0000"/>
                </a:solidFill>
                <a:latin typeface="Monotype Corsiva" pitchFamily="66" charset="0"/>
                <a:cs typeface="Times New Roman" pitchFamily="18" charset="0"/>
              </a:rPr>
              <a:t> учреждений Новосибирской области «Вместе – вперед!» следующие.</a:t>
            </a:r>
            <a:r>
              <a:rPr lang="ru-RU" sz="3100" dirty="0" smtClean="0">
                <a:solidFill>
                  <a:srgbClr val="FF0000"/>
                </a:solidFill>
                <a:latin typeface="Monotype Corsiva" pitchFamily="66" charset="0"/>
                <a:cs typeface="Times New Roman" pitchFamily="18" charset="0"/>
              </a:rPr>
              <a:t/>
            </a:r>
            <a:br>
              <a:rPr lang="ru-RU" sz="3100" dirty="0" smtClean="0">
                <a:solidFill>
                  <a:srgbClr val="FF0000"/>
                </a:solidFill>
                <a:latin typeface="Monotype Corsiva" pitchFamily="66" charset="0"/>
                <a:cs typeface="Times New Roman" pitchFamily="18" charset="0"/>
              </a:rPr>
            </a:br>
            <a:endParaRPr lang="ru-RU" sz="3100" dirty="0">
              <a:solidFill>
                <a:srgbClr val="FF0000"/>
              </a:solidFill>
              <a:latin typeface="Monotype Corsiva" pitchFamily="66" charset="0"/>
            </a:endParaRPr>
          </a:p>
        </p:txBody>
      </p:sp>
      <p:sp>
        <p:nvSpPr>
          <p:cNvPr id="3" name="Содержимое 2"/>
          <p:cNvSpPr>
            <a:spLocks noGrp="1"/>
          </p:cNvSpPr>
          <p:nvPr>
            <p:ph idx="1"/>
          </p:nvPr>
        </p:nvSpPr>
        <p:spPr>
          <a:xfrm>
            <a:off x="0" y="714356"/>
            <a:ext cx="9144000" cy="6143644"/>
          </a:xfrm>
        </p:spPr>
        <p:txBody>
          <a:bodyPr>
            <a:noAutofit/>
          </a:bodyPr>
          <a:lstStyle/>
          <a:p>
            <a:pPr>
              <a:buNone/>
            </a:pPr>
            <a:r>
              <a:rPr lang="ru-RU" sz="1400" b="1" dirty="0" smtClean="0">
                <a:latin typeface="Times New Roman" pitchFamily="18" charset="0"/>
                <a:cs typeface="Times New Roman" pitchFamily="18" charset="0"/>
              </a:rPr>
              <a:t>Дипломанты Ярмарки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 любительское клубное объединение «Поколение </a:t>
            </a:r>
            <a:r>
              <a:rPr lang="ru-RU" sz="1400" dirty="0" err="1" smtClean="0">
                <a:latin typeface="Times New Roman" pitchFamily="18" charset="0"/>
                <a:cs typeface="Times New Roman" pitchFamily="18" charset="0"/>
              </a:rPr>
              <a:t>Next</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Тебисского</a:t>
            </a:r>
            <a:r>
              <a:rPr lang="ru-RU" sz="1400" dirty="0" smtClean="0">
                <a:latin typeface="Times New Roman" pitchFamily="18" charset="0"/>
                <a:cs typeface="Times New Roman" pitchFamily="18" charset="0"/>
              </a:rPr>
              <a:t> сельского Дома культуры </a:t>
            </a:r>
            <a:r>
              <a:rPr lang="ru-RU" sz="1400" dirty="0" err="1" smtClean="0">
                <a:latin typeface="Times New Roman" pitchFamily="18" charset="0"/>
                <a:cs typeface="Times New Roman" pitchFamily="18" charset="0"/>
              </a:rPr>
              <a:t>Чановского</a:t>
            </a:r>
            <a:r>
              <a:rPr lang="ru-RU" sz="1400" dirty="0" smtClean="0">
                <a:latin typeface="Times New Roman" pitchFamily="18" charset="0"/>
                <a:cs typeface="Times New Roman" pitchFamily="18" charset="0"/>
              </a:rPr>
              <a:t> района (рук. Лариса Владимировна </a:t>
            </a:r>
            <a:r>
              <a:rPr lang="ru-RU" sz="1400" dirty="0" err="1" smtClean="0">
                <a:latin typeface="Times New Roman" pitchFamily="18" charset="0"/>
                <a:cs typeface="Times New Roman" pitchFamily="18" charset="0"/>
              </a:rPr>
              <a:t>Сайко</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 детское творческое объединение «Кедр» («</a:t>
            </a:r>
            <a:r>
              <a:rPr lang="ru-RU" sz="1400" dirty="0" err="1" smtClean="0">
                <a:latin typeface="Times New Roman" pitchFamily="18" charset="0"/>
                <a:cs typeface="Times New Roman" pitchFamily="18" charset="0"/>
              </a:rPr>
              <a:t>Кыштовские</a:t>
            </a:r>
            <a:r>
              <a:rPr lang="ru-RU" sz="1400" dirty="0" smtClean="0">
                <a:latin typeface="Times New Roman" pitchFamily="18" charset="0"/>
                <a:cs typeface="Times New Roman" pitchFamily="18" charset="0"/>
              </a:rPr>
              <a:t> ребята, дарящие радость») районного Дома культуры </a:t>
            </a:r>
            <a:r>
              <a:rPr lang="ru-RU" sz="1400" dirty="0" err="1" smtClean="0">
                <a:latin typeface="Times New Roman" pitchFamily="18" charset="0"/>
                <a:cs typeface="Times New Roman" pitchFamily="18" charset="0"/>
              </a:rPr>
              <a:t>Кыштовского</a:t>
            </a:r>
            <a:r>
              <a:rPr lang="ru-RU" sz="1400" dirty="0" smtClean="0">
                <a:latin typeface="Times New Roman" pitchFamily="18" charset="0"/>
                <a:cs typeface="Times New Roman" pitchFamily="18" charset="0"/>
              </a:rPr>
              <a:t> района (рук. Елена Александровна Кривоносова, Вера Петровна </a:t>
            </a:r>
            <a:r>
              <a:rPr lang="ru-RU" sz="1400" dirty="0" err="1" smtClean="0">
                <a:latin typeface="Times New Roman" pitchFamily="18" charset="0"/>
                <a:cs typeface="Times New Roman" pitchFamily="18" charset="0"/>
              </a:rPr>
              <a:t>Нижегородова</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 молодежное объединение «Пламя» </a:t>
            </a:r>
            <a:r>
              <a:rPr lang="ru-RU" sz="1400" dirty="0" err="1" smtClean="0">
                <a:latin typeface="Times New Roman" pitchFamily="18" charset="0"/>
                <a:cs typeface="Times New Roman" pitchFamily="18" charset="0"/>
              </a:rPr>
              <a:t>культурно-досугового</a:t>
            </a:r>
            <a:r>
              <a:rPr lang="ru-RU" sz="1400" dirty="0" smtClean="0">
                <a:latin typeface="Times New Roman" pitchFamily="18" charset="0"/>
                <a:cs typeface="Times New Roman" pitchFamily="18" charset="0"/>
              </a:rPr>
              <a:t> центра Северного района (рук. Надежда Валерьевна Узких);</a:t>
            </a:r>
          </a:p>
          <a:p>
            <a:r>
              <a:rPr lang="ru-RU" sz="1400" dirty="0" smtClean="0">
                <a:latin typeface="Times New Roman" pitchFamily="18" charset="0"/>
                <a:cs typeface="Times New Roman" pitchFamily="18" charset="0"/>
              </a:rPr>
              <a:t>       – команда клуба веселых и находчивых «7 часов езды» </a:t>
            </a:r>
            <a:r>
              <a:rPr lang="ru-RU" sz="1400" dirty="0" err="1" smtClean="0">
                <a:latin typeface="Times New Roman" pitchFamily="18" charset="0"/>
                <a:cs typeface="Times New Roman" pitchFamily="18" charset="0"/>
              </a:rPr>
              <a:t>Верх-Красноярской</a:t>
            </a:r>
            <a:r>
              <a:rPr lang="ru-RU" sz="1400" dirty="0" smtClean="0">
                <a:latin typeface="Times New Roman" pitchFamily="18" charset="0"/>
                <a:cs typeface="Times New Roman" pitchFamily="18" charset="0"/>
              </a:rPr>
              <a:t> средней общеобразовательной школы Северного района (рук. Ольга Евгеньевна Смык);</a:t>
            </a:r>
          </a:p>
          <a:p>
            <a:r>
              <a:rPr lang="ru-RU" sz="1400" dirty="0" smtClean="0">
                <a:latin typeface="Times New Roman" pitchFamily="18" charset="0"/>
                <a:cs typeface="Times New Roman" pitchFamily="18" charset="0"/>
              </a:rPr>
              <a:t>       – военно-патриотический клуб «Каскад» профессионального училища № 91 Северного района (рук. Татьяна Александровна Егорова);</a:t>
            </a:r>
          </a:p>
          <a:p>
            <a:r>
              <a:rPr lang="ru-RU" sz="1400" dirty="0" smtClean="0">
                <a:latin typeface="Times New Roman" pitchFamily="18" charset="0"/>
                <a:cs typeface="Times New Roman" pitchFamily="18" charset="0"/>
              </a:rPr>
              <a:t>       – детская общественная организация «Импульс» Северного района (председатель организации Раиса Владимировна </a:t>
            </a:r>
            <a:r>
              <a:rPr lang="ru-RU" sz="1400" dirty="0" err="1" smtClean="0">
                <a:latin typeface="Times New Roman" pitchFamily="18" charset="0"/>
                <a:cs typeface="Times New Roman" pitchFamily="18" charset="0"/>
              </a:rPr>
              <a:t>Акилина</a:t>
            </a:r>
            <a:r>
              <a:rPr lang="ru-RU" sz="1400" dirty="0" smtClean="0">
                <a:latin typeface="Times New Roman" pitchFamily="18" charset="0"/>
                <a:cs typeface="Times New Roman" pitchFamily="18" charset="0"/>
              </a:rPr>
              <a:t>, координатор организации Марина Ивановна </a:t>
            </a:r>
            <a:r>
              <a:rPr lang="ru-RU" sz="1400" dirty="0" err="1" smtClean="0">
                <a:latin typeface="Times New Roman" pitchFamily="18" charset="0"/>
                <a:cs typeface="Times New Roman" pitchFamily="18" charset="0"/>
              </a:rPr>
              <a:t>Кыштымова</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Диплом «Лауреат III степени»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 любительское объединение «Театрал» </a:t>
            </a:r>
            <a:r>
              <a:rPr lang="ru-RU" sz="1400" dirty="0" err="1" smtClean="0">
                <a:latin typeface="Times New Roman" pitchFamily="18" charset="0"/>
                <a:cs typeface="Times New Roman" pitchFamily="18" charset="0"/>
              </a:rPr>
              <a:t>Новошарапского</a:t>
            </a:r>
            <a:r>
              <a:rPr lang="ru-RU" sz="1400" dirty="0" smtClean="0">
                <a:latin typeface="Times New Roman" pitchFamily="18" charset="0"/>
                <a:cs typeface="Times New Roman" pitchFamily="18" charset="0"/>
              </a:rPr>
              <a:t> сельского Дома культуры Ордынского района (рук. Наталья Васильевна </a:t>
            </a:r>
            <a:r>
              <a:rPr lang="ru-RU" sz="1400" dirty="0" err="1" smtClean="0">
                <a:latin typeface="Times New Roman" pitchFamily="18" charset="0"/>
                <a:cs typeface="Times New Roman" pitchFamily="18" charset="0"/>
              </a:rPr>
              <a:t>Чальцева</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 детский клуб «Непоседа» районного Дома культуры Ордынского района (рук. Татьяна Ильинична Кожина).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Диплом «Лауреат II степени»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 команда клуба веселых и находчивых «Живые люди» </a:t>
            </a:r>
            <a:r>
              <a:rPr lang="ru-RU" sz="1400" dirty="0" err="1" smtClean="0">
                <a:latin typeface="Times New Roman" pitchFamily="18" charset="0"/>
                <a:cs typeface="Times New Roman" pitchFamily="18" charset="0"/>
              </a:rPr>
              <a:t>Горновского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культурно-досугового</a:t>
            </a:r>
            <a:r>
              <a:rPr lang="ru-RU" sz="1400" dirty="0" smtClean="0">
                <a:latin typeface="Times New Roman" pitchFamily="18" charset="0"/>
                <a:cs typeface="Times New Roman" pitchFamily="18" charset="0"/>
              </a:rPr>
              <a:t> центра </a:t>
            </a:r>
            <a:r>
              <a:rPr lang="ru-RU" sz="1400" dirty="0" err="1" smtClean="0">
                <a:latin typeface="Times New Roman" pitchFamily="18" charset="0"/>
                <a:cs typeface="Times New Roman" pitchFamily="18" charset="0"/>
              </a:rPr>
              <a:t>Тогучинского</a:t>
            </a:r>
            <a:r>
              <a:rPr lang="ru-RU" sz="1400" dirty="0" smtClean="0">
                <a:latin typeface="Times New Roman" pitchFamily="18" charset="0"/>
                <a:cs typeface="Times New Roman" pitchFamily="18" charset="0"/>
              </a:rPr>
              <a:t> района (рук. Анастасия Васильевна Щербакова);</a:t>
            </a:r>
          </a:p>
          <a:p>
            <a:r>
              <a:rPr lang="ru-RU" sz="1400" dirty="0" smtClean="0">
                <a:latin typeface="Times New Roman" pitchFamily="18" charset="0"/>
                <a:cs typeface="Times New Roman" pitchFamily="18" charset="0"/>
              </a:rPr>
              <a:t>       – военно-патриотический клуб им. старшего лейтенанта </a:t>
            </a:r>
            <a:r>
              <a:rPr lang="ru-RU" sz="1400" dirty="0" err="1" smtClean="0">
                <a:latin typeface="Times New Roman" pitchFamily="18" charset="0"/>
                <a:cs typeface="Times New Roman" pitchFamily="18" charset="0"/>
              </a:rPr>
              <a:t>Госнаркоконтроля</a:t>
            </a:r>
            <a:r>
              <a:rPr lang="ru-RU" sz="1400" dirty="0" smtClean="0">
                <a:latin typeface="Times New Roman" pitchFamily="18" charset="0"/>
                <a:cs typeface="Times New Roman" pitchFamily="18" charset="0"/>
              </a:rPr>
              <a:t> Артема Карелина средней общеобразовательной школы Северного района (рук. Ибрагим Тимофеевич </a:t>
            </a:r>
            <a:r>
              <a:rPr lang="ru-RU" sz="1400" dirty="0" err="1" smtClean="0">
                <a:latin typeface="Times New Roman" pitchFamily="18" charset="0"/>
                <a:cs typeface="Times New Roman" pitchFamily="18" charset="0"/>
              </a:rPr>
              <a:t>Ульжебаев</a:t>
            </a: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Диплом «Лауреат I степени»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Творческое объединение детей, подростков и молодежи «Новые звезды» </a:t>
            </a:r>
            <a:r>
              <a:rPr lang="ru-RU" sz="1400" dirty="0" err="1" smtClean="0">
                <a:latin typeface="Times New Roman" pitchFamily="18" charset="0"/>
                <a:cs typeface="Times New Roman" pitchFamily="18" charset="0"/>
              </a:rPr>
              <a:t>Никулинского</a:t>
            </a:r>
            <a:r>
              <a:rPr lang="ru-RU" sz="1400" dirty="0" smtClean="0">
                <a:latin typeface="Times New Roman" pitchFamily="18" charset="0"/>
                <a:cs typeface="Times New Roman" pitchFamily="18" charset="0"/>
              </a:rPr>
              <a:t> сельского Дома культуры Татарского района (рук. Яков Леонидович Василевский, Эмма Яковлевна Василевская).   </a:t>
            </a:r>
          </a:p>
          <a:p>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Grp="1" noChangeAspect="1" noChangeArrowheads="1"/>
          </p:cNvPicPr>
          <p:nvPr>
            <p:ph sz="half" idx="1"/>
          </p:nvPr>
        </p:nvPicPr>
        <p:blipFill>
          <a:blip r:embed="rId2" cstate="print"/>
          <a:srcRect/>
          <a:stretch>
            <a:fillRect/>
          </a:stretch>
        </p:blipFill>
        <p:spPr bwMode="auto">
          <a:xfrm>
            <a:off x="0" y="0"/>
            <a:ext cx="9069887" cy="6065488"/>
          </a:xfrm>
          <a:prstGeom prst="rect">
            <a:avLst/>
          </a:prstGeom>
          <a:noFill/>
          <a:ln w="9525">
            <a:noFill/>
            <a:miter lim="800000"/>
            <a:headEnd/>
            <a:tailEnd/>
          </a:ln>
          <a:effectLst/>
        </p:spPr>
      </p:pic>
      <p:pic>
        <p:nvPicPr>
          <p:cNvPr id="2060" name="Picture 12" descr="http://www.sibculture.ru/news/images/162-5.jpg"/>
          <p:cNvPicPr>
            <a:picLocks noChangeAspect="1" noChangeArrowheads="1"/>
          </p:cNvPicPr>
          <p:nvPr/>
        </p:nvPicPr>
        <p:blipFill>
          <a:blip r:embed="rId3" cstate="print"/>
          <a:srcRect/>
          <a:stretch>
            <a:fillRect/>
          </a:stretch>
        </p:blipFill>
        <p:spPr bwMode="auto">
          <a:xfrm>
            <a:off x="-1" y="714356"/>
            <a:ext cx="9186753" cy="6143644"/>
          </a:xfrm>
          <a:prstGeom prst="rect">
            <a:avLst/>
          </a:prstGeom>
          <a:noFill/>
        </p:spPr>
      </p:pic>
      <p:pic>
        <p:nvPicPr>
          <p:cNvPr id="2058" name="Picture 10" descr="http://www.sibculture.ru/news/images/162-4.jpg"/>
          <p:cNvPicPr>
            <a:picLocks noChangeAspect="1" noChangeArrowheads="1"/>
          </p:cNvPicPr>
          <p:nvPr/>
        </p:nvPicPr>
        <p:blipFill>
          <a:blip r:embed="rId4" cstate="print"/>
          <a:srcRect/>
          <a:stretch>
            <a:fillRect/>
          </a:stretch>
        </p:blipFill>
        <p:spPr bwMode="auto">
          <a:xfrm>
            <a:off x="64067" y="785794"/>
            <a:ext cx="9079933" cy="6072206"/>
          </a:xfrm>
          <a:prstGeom prst="rect">
            <a:avLst/>
          </a:prstGeom>
          <a:noFill/>
        </p:spPr>
      </p:pic>
      <p:pic>
        <p:nvPicPr>
          <p:cNvPr id="2054" name="Picture 6"/>
          <p:cNvPicPr>
            <a:picLocks noChangeAspect="1" noChangeArrowheads="1"/>
          </p:cNvPicPr>
          <p:nvPr/>
        </p:nvPicPr>
        <p:blipFill>
          <a:blip r:embed="rId5" cstate="print"/>
          <a:srcRect/>
          <a:stretch>
            <a:fillRect/>
          </a:stretch>
        </p:blipFill>
        <p:spPr bwMode="auto">
          <a:xfrm>
            <a:off x="-1" y="714356"/>
            <a:ext cx="9186757" cy="6143644"/>
          </a:xfrm>
          <a:prstGeom prst="rect">
            <a:avLst/>
          </a:prstGeom>
          <a:noFill/>
          <a:ln w="9525">
            <a:noFill/>
            <a:miter lim="800000"/>
            <a:headEnd/>
            <a:tailEnd/>
          </a:ln>
          <a:effectLst/>
        </p:spPr>
      </p:pic>
      <p:pic>
        <p:nvPicPr>
          <p:cNvPr id="2056" name="Picture 8" descr="http://www.sibculture.ru/news/images/162-3.jpg"/>
          <p:cNvPicPr>
            <a:picLocks noChangeAspect="1" noChangeArrowheads="1"/>
          </p:cNvPicPr>
          <p:nvPr/>
        </p:nvPicPr>
        <p:blipFill>
          <a:blip r:embed="rId6" cstate="print"/>
          <a:srcRect/>
          <a:stretch>
            <a:fillRect/>
          </a:stretch>
        </p:blipFill>
        <p:spPr bwMode="auto">
          <a:xfrm>
            <a:off x="0" y="0"/>
            <a:ext cx="9144000" cy="61150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0" fill="hold"/>
                                        <p:tgtEl>
                                          <p:spTgt spid="2053"/>
                                        </p:tgtEl>
                                        <p:attrNameLst>
                                          <p:attrName>ppt_x</p:attrName>
                                        </p:attrNameLst>
                                      </p:cBhvr>
                                      <p:tavLst>
                                        <p:tav tm="0">
                                          <p:val>
                                            <p:strVal val="#ppt_x"/>
                                          </p:val>
                                        </p:tav>
                                        <p:tav tm="100000">
                                          <p:val>
                                            <p:strVal val="#ppt_x"/>
                                          </p:val>
                                        </p:tav>
                                      </p:tavLst>
                                    </p:anim>
                                    <p:anim calcmode="lin" valueType="num">
                                      <p:cBhvr additive="base">
                                        <p:cTn id="8" dur="50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blinds(horizontal)">
                                      <p:cBhvr>
                                        <p:cTn id="13" dur="5000"/>
                                        <p:tgtEl>
                                          <p:spTgt spid="206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060"/>
                                        </p:tgtEl>
                                        <p:attrNameLst>
                                          <p:attrName>style.visibility</p:attrName>
                                        </p:attrNameLst>
                                      </p:cBhvr>
                                      <p:to>
                                        <p:strVal val="visible"/>
                                      </p:to>
                                    </p:set>
                                    <p:animEffect transition="in" filter="box(in)">
                                      <p:cBhvr>
                                        <p:cTn id="18" dur="5000"/>
                                        <p:tgtEl>
                                          <p:spTgt spid="206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animEffect transition="in" filter="diamond(in)">
                                      <p:cBhvr>
                                        <p:cTn id="23" dur="2000"/>
                                        <p:tgtEl>
                                          <p:spTgt spid="205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checkerboard(across)">
                                      <p:cBhvr>
                                        <p:cTn id="28" dur="5000"/>
                                        <p:tgtEl>
                                          <p:spTgt spid="2054"/>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wedge">
                                      <p:cBhvr>
                                        <p:cTn id="33" dur="3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Monotype Corsiva" pitchFamily="66" charset="0"/>
              </a:rPr>
              <a:t>Ярмарка  «</a:t>
            </a:r>
            <a:r>
              <a:rPr lang="ru-RU" b="1" dirty="0" err="1" smtClean="0">
                <a:solidFill>
                  <a:srgbClr val="FF0000"/>
                </a:solidFill>
                <a:latin typeface="Monotype Corsiva" pitchFamily="66" charset="0"/>
              </a:rPr>
              <a:t>БазАрт</a:t>
            </a:r>
            <a:r>
              <a:rPr lang="ru-RU" b="1" dirty="0" smtClean="0">
                <a:solidFill>
                  <a:srgbClr val="FF0000"/>
                </a:solidFill>
                <a:latin typeface="Monotype Corsiva" pitchFamily="66" charset="0"/>
              </a:rPr>
              <a:t>», </a:t>
            </a:r>
            <a:br>
              <a:rPr lang="ru-RU" b="1" dirty="0" smtClean="0">
                <a:solidFill>
                  <a:srgbClr val="FF0000"/>
                </a:solidFill>
                <a:latin typeface="Monotype Corsiva" pitchFamily="66" charset="0"/>
              </a:rPr>
            </a:br>
            <a:r>
              <a:rPr lang="ru-RU" b="1" dirty="0" smtClean="0">
                <a:solidFill>
                  <a:srgbClr val="FF0000"/>
                </a:solidFill>
                <a:latin typeface="Monotype Corsiva" pitchFamily="66" charset="0"/>
              </a:rPr>
              <a:t>клуб «Сан  Сити»</a:t>
            </a:r>
            <a:endParaRPr lang="ru-RU"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42976" y="2428868"/>
            <a:ext cx="6887637" cy="36250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fontScale="90000"/>
          </a:bodyPr>
          <a:lstStyle/>
          <a:p>
            <a:r>
              <a:rPr lang="ru-RU" sz="2200" b="1" dirty="0" smtClean="0">
                <a:solidFill>
                  <a:srgbClr val="FF0000"/>
                </a:solidFill>
                <a:latin typeface="Monotype Corsiva" pitchFamily="66" charset="0"/>
              </a:rPr>
              <a:t>С 17 по 30 декабря в Новосибирске в ТРЦ «Сан Сити» прошла череда интереснейших событий в рамках большого Творческого марафона и волшебной ярмарки «</a:t>
            </a:r>
            <a:r>
              <a:rPr lang="ru-RU" sz="2200" b="1" dirty="0" err="1" smtClean="0">
                <a:solidFill>
                  <a:srgbClr val="FF0000"/>
                </a:solidFill>
                <a:latin typeface="Monotype Corsiva" pitchFamily="66" charset="0"/>
              </a:rPr>
              <a:t>БазАрт</a:t>
            </a:r>
            <a:r>
              <a:rPr lang="ru-RU" sz="2200" b="1" dirty="0" smtClean="0">
                <a:solidFill>
                  <a:srgbClr val="FF0000"/>
                </a:solidFill>
                <a:latin typeface="Monotype Corsiva" pitchFamily="66" charset="0"/>
              </a:rPr>
              <a:t>».</a:t>
            </a:r>
            <a:r>
              <a:rPr lang="ru-RU" dirty="0" smtClean="0"/>
              <a:t/>
            </a:r>
            <a:br>
              <a:rPr lang="ru-RU" dirty="0" smtClean="0"/>
            </a:br>
            <a:endParaRPr lang="ru-RU" dirty="0"/>
          </a:p>
        </p:txBody>
      </p:sp>
      <p:sp>
        <p:nvSpPr>
          <p:cNvPr id="3" name="Содержимое 2"/>
          <p:cNvSpPr>
            <a:spLocks noGrp="1"/>
          </p:cNvSpPr>
          <p:nvPr>
            <p:ph idx="1"/>
          </p:nvPr>
        </p:nvSpPr>
        <p:spPr>
          <a:xfrm>
            <a:off x="142844" y="928670"/>
            <a:ext cx="8786874" cy="5929330"/>
          </a:xfrm>
        </p:spPr>
        <p:txBody>
          <a:bodyPr>
            <a:noAutofit/>
          </a:bodyPr>
          <a:lstStyle/>
          <a:p>
            <a:pPr algn="just"/>
            <a:r>
              <a:rPr lang="ru-RU" sz="1200" dirty="0" smtClean="0">
                <a:latin typeface="Times New Roman" pitchFamily="18" charset="0"/>
                <a:cs typeface="Times New Roman" pitchFamily="18" charset="0"/>
              </a:rPr>
              <a:t>Главное действие развернулось на третьем этаже комплекса. </a:t>
            </a:r>
            <a:r>
              <a:rPr lang="ru-RU" sz="1200" b="1" dirty="0" smtClean="0">
                <a:latin typeface="Times New Roman" pitchFamily="18" charset="0"/>
                <a:cs typeface="Times New Roman" pitchFamily="18" charset="0"/>
              </a:rPr>
              <a:t>Международная выставка-ярмарка «</a:t>
            </a:r>
            <a:r>
              <a:rPr lang="ru-RU" sz="1200" b="1" dirty="0" err="1" smtClean="0">
                <a:latin typeface="Times New Roman" pitchFamily="18" charset="0"/>
                <a:cs typeface="Times New Roman" pitchFamily="18" charset="0"/>
              </a:rPr>
              <a:t>БазАрт</a:t>
            </a:r>
            <a:r>
              <a:rPr lang="ru-RU" sz="1200" b="1"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объединила 57 экспонентов из шести стран: России, Индии, Марокко, Египта, Узбекистана и Киргизии. </a:t>
            </a:r>
            <a:r>
              <a:rPr lang="ru-RU" sz="1200" dirty="0" err="1" smtClean="0">
                <a:latin typeface="Times New Roman" pitchFamily="18" charset="0"/>
                <a:cs typeface="Times New Roman" pitchFamily="18" charset="0"/>
              </a:rPr>
              <a:t>Пэчворк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декупаж</a:t>
            </a:r>
            <a:r>
              <a:rPr lang="ru-RU" sz="1200" dirty="0" smtClean="0">
                <a:latin typeface="Times New Roman" pitchFamily="18" charset="0"/>
                <a:cs typeface="Times New Roman" pitchFamily="18" charset="0"/>
              </a:rPr>
              <a:t>, парфюмерные масла Египта, яркие войлочные тапочки, экологические народные игрушки, узбекская керамика и ножи, авторский шоколад, украшения, и, конечно, изобилие всевозможных ёлочных игрушек, овечек и козочек ручной работы! У посетителей ярмарки не было шанса уйти без покупки!</a:t>
            </a:r>
          </a:p>
          <a:p>
            <a:pPr algn="just"/>
            <a:r>
              <a:rPr lang="ru-RU" sz="1200" dirty="0" smtClean="0">
                <a:latin typeface="Times New Roman" pitchFamily="18" charset="0"/>
                <a:cs typeface="Times New Roman" pitchFamily="18" charset="0"/>
              </a:rPr>
              <a:t>«Сибирский Вернисаж» подготовил шесть </a:t>
            </a:r>
            <a:r>
              <a:rPr lang="ru-RU" sz="1200" b="1" dirty="0" smtClean="0">
                <a:latin typeface="Times New Roman" pitchFamily="18" charset="0"/>
                <a:cs typeface="Times New Roman" pitchFamily="18" charset="0"/>
              </a:rPr>
              <a:t>концертных программ</a:t>
            </a:r>
            <a:r>
              <a:rPr lang="ru-RU" sz="1200" dirty="0" smtClean="0">
                <a:latin typeface="Times New Roman" pitchFamily="18" charset="0"/>
                <a:cs typeface="Times New Roman" pitchFamily="18" charset="0"/>
              </a:rPr>
              <a:t>, которые прошли на четвертом этаже «Сан Сити». В третьем, уже ежегодном, творческом марафоне участие приняло 40 коллективов. За шесть шоу-программ на сцене было представлено 144 номера: вокал, эстрадные, народные, восточные и современные танцы, выступления в стиле </a:t>
            </a:r>
            <a:r>
              <a:rPr lang="ru-RU" sz="1200" dirty="0" err="1" smtClean="0">
                <a:latin typeface="Times New Roman" pitchFamily="18" charset="0"/>
                <a:cs typeface="Times New Roman" pitchFamily="18" charset="0"/>
              </a:rPr>
              <a:t>трайбл</a:t>
            </a:r>
            <a:r>
              <a:rPr lang="ru-RU" sz="1200" dirty="0" smtClean="0">
                <a:latin typeface="Times New Roman" pitchFamily="18" charset="0"/>
                <a:cs typeface="Times New Roman" pitchFamily="18" charset="0"/>
              </a:rPr>
              <a:t> и новогодняя театральная постановка.</a:t>
            </a:r>
          </a:p>
          <a:p>
            <a:pPr algn="just"/>
            <a:r>
              <a:rPr lang="ru-RU" sz="1200" dirty="0" smtClean="0">
                <a:latin typeface="Times New Roman" pitchFamily="18" charset="0"/>
                <a:cs typeface="Times New Roman" pitchFamily="18" charset="0"/>
              </a:rPr>
              <a:t>Две концертных программы в формате творческого марафона состоялись </a:t>
            </a:r>
            <a:r>
              <a:rPr lang="ru-RU" sz="1200" b="1" dirty="0" smtClean="0">
                <a:latin typeface="Times New Roman" pitchFamily="18" charset="0"/>
                <a:cs typeface="Times New Roman" pitchFamily="18" charset="0"/>
              </a:rPr>
              <a:t>19 и 26 декабря</a:t>
            </a:r>
            <a:r>
              <a:rPr lang="ru-RU" sz="1200" dirty="0" smtClean="0">
                <a:latin typeface="Times New Roman" pitchFamily="18" charset="0"/>
                <a:cs typeface="Times New Roman" pitchFamily="18" charset="0"/>
              </a:rPr>
              <a:t>. Возраст участников – от 5 до 50 лет!  За три года наш марафон стал большой творческой тусовкой, где коллективы представляют новые номера, знакомятся, оценивают друг друга, делятся опытом. </a:t>
            </a:r>
          </a:p>
          <a:p>
            <a:pPr algn="just"/>
            <a:r>
              <a:rPr lang="ru-RU" sz="1200" dirty="0" smtClean="0">
                <a:latin typeface="Times New Roman" pitchFamily="18" charset="0"/>
                <a:cs typeface="Times New Roman" pitchFamily="18" charset="0"/>
              </a:rPr>
              <a:t>В дни марафона на сцене Сан Сити выступили юные звездочки – финалистка телевизионного  проекта </a:t>
            </a:r>
            <a:r>
              <a:rPr lang="ru-RU" sz="1200" b="1" dirty="0" smtClean="0">
                <a:latin typeface="Times New Roman" pitchFamily="18" charset="0"/>
                <a:cs typeface="Times New Roman" pitchFamily="18" charset="0"/>
              </a:rPr>
              <a:t>«</a:t>
            </a:r>
            <a:r>
              <a:rPr lang="ru-RU" sz="1200" b="1" dirty="0" err="1" smtClean="0">
                <a:latin typeface="Times New Roman" pitchFamily="18" charset="0"/>
                <a:cs typeface="Times New Roman" pitchFamily="18" charset="0"/>
              </a:rPr>
              <a:t>X-factor</a:t>
            </a:r>
            <a:r>
              <a:rPr lang="ru-RU" sz="1200" b="1" dirty="0" smtClean="0">
                <a:latin typeface="Times New Roman" pitchFamily="18" charset="0"/>
                <a:cs typeface="Times New Roman" pitchFamily="18" charset="0"/>
              </a:rPr>
              <a:t>» Анна Балашова</a:t>
            </a:r>
            <a:r>
              <a:rPr lang="ru-RU" sz="1200" dirty="0" smtClean="0">
                <a:latin typeface="Times New Roman" pitchFamily="18" charset="0"/>
                <a:cs typeface="Times New Roman" pitchFamily="18" charset="0"/>
              </a:rPr>
              <a:t> и участница проекта </a:t>
            </a:r>
            <a:r>
              <a:rPr lang="ru-RU" sz="1200" b="1" dirty="0" smtClean="0">
                <a:latin typeface="Times New Roman" pitchFamily="18" charset="0"/>
                <a:cs typeface="Times New Roman" pitchFamily="18" charset="0"/>
              </a:rPr>
              <a:t>«Голос. Дети 2» Анастасия </a:t>
            </a:r>
            <a:r>
              <a:rPr lang="ru-RU" sz="1200" b="1" dirty="0" err="1" smtClean="0">
                <a:latin typeface="Times New Roman" pitchFamily="18" charset="0"/>
                <a:cs typeface="Times New Roman" pitchFamily="18" charset="0"/>
              </a:rPr>
              <a:t>Першикова</a:t>
            </a:r>
            <a:r>
              <a:rPr lang="ru-RU" sz="1200" dirty="0" smtClean="0">
                <a:latin typeface="Times New Roman" pitchFamily="18" charset="0"/>
                <a:cs typeface="Times New Roman" pitchFamily="18" charset="0"/>
              </a:rPr>
              <a:t>!!!</a:t>
            </a:r>
          </a:p>
          <a:p>
            <a:pPr algn="just"/>
            <a:r>
              <a:rPr lang="ru-RU" sz="1200" b="1" dirty="0" smtClean="0">
                <a:latin typeface="Times New Roman" pitchFamily="18" charset="0"/>
                <a:cs typeface="Times New Roman" pitchFamily="18" charset="0"/>
              </a:rPr>
              <a:t>20 декабря</a:t>
            </a:r>
            <a:r>
              <a:rPr lang="ru-RU" sz="1200" dirty="0" smtClean="0">
                <a:latin typeface="Times New Roman" pitchFamily="18" charset="0"/>
                <a:cs typeface="Times New Roman" pitchFamily="18" charset="0"/>
              </a:rPr>
              <a:t> в Сан Сити стал днём уличной танцевальной культуры. Шесть студий сошлись на одной сцене и сделали этот вечер по-настоящему жарким. Студия современной хореографии «</a:t>
            </a:r>
            <a:r>
              <a:rPr lang="ru-RU" sz="1200" dirty="0" err="1" smtClean="0">
                <a:latin typeface="Times New Roman" pitchFamily="18" charset="0"/>
                <a:cs typeface="Times New Roman" pitchFamily="18" charset="0"/>
              </a:rPr>
              <a:t>DanceHit</a:t>
            </a:r>
            <a:r>
              <a:rPr lang="ru-RU" sz="1200" dirty="0" smtClean="0">
                <a:latin typeface="Times New Roman" pitchFamily="18" charset="0"/>
                <a:cs typeface="Times New Roman" pitchFamily="18" charset="0"/>
              </a:rPr>
              <a:t>» и её бессменный руководитель Екатерина </a:t>
            </a:r>
            <a:r>
              <a:rPr lang="ru-RU" sz="1200" dirty="0" err="1" smtClean="0">
                <a:latin typeface="Times New Roman" pitchFamily="18" charset="0"/>
                <a:cs typeface="Times New Roman" pitchFamily="18" charset="0"/>
              </a:rPr>
              <a:t>Свистунова</a:t>
            </a:r>
            <a:r>
              <a:rPr lang="ru-RU" sz="1200" dirty="0" smtClean="0">
                <a:latin typeface="Times New Roman" pitchFamily="18" charset="0"/>
                <a:cs typeface="Times New Roman" pitchFamily="18" charset="0"/>
              </a:rPr>
              <a:t> внесла свой ставший уже традиционным новогодний вклад в подготовку шоу-программы и развитие танцевального движения в Новосибирске!</a:t>
            </a:r>
          </a:p>
          <a:p>
            <a:pPr algn="just"/>
            <a:r>
              <a:rPr lang="ru-RU" sz="1200" b="1" dirty="0" smtClean="0">
                <a:latin typeface="Times New Roman" pitchFamily="18" charset="0"/>
                <a:cs typeface="Times New Roman" pitchFamily="18" charset="0"/>
              </a:rPr>
              <a:t>21 декабря</a:t>
            </a:r>
            <a:r>
              <a:rPr lang="ru-RU" sz="1200" dirty="0" smtClean="0">
                <a:latin typeface="Times New Roman" pitchFamily="18" charset="0"/>
                <a:cs typeface="Times New Roman" pitchFamily="18" charset="0"/>
              </a:rPr>
              <a:t> под лозунгом «Что такое </a:t>
            </a:r>
            <a:r>
              <a:rPr lang="ru-RU" sz="1200" dirty="0" err="1" smtClean="0">
                <a:latin typeface="Times New Roman" pitchFamily="18" charset="0"/>
                <a:cs typeface="Times New Roman" pitchFamily="18" charset="0"/>
              </a:rPr>
              <a:t>трайбл</a:t>
            </a:r>
            <a:r>
              <a:rPr lang="ru-RU" sz="1200" dirty="0" smtClean="0">
                <a:latin typeface="Times New Roman" pitchFamily="18" charset="0"/>
                <a:cs typeface="Times New Roman" pitchFamily="18" charset="0"/>
              </a:rPr>
              <a:t>?» прошла традиционная </a:t>
            </a:r>
            <a:r>
              <a:rPr lang="ru-RU" sz="1200" dirty="0" err="1" smtClean="0">
                <a:latin typeface="Times New Roman" pitchFamily="18" charset="0"/>
                <a:cs typeface="Times New Roman" pitchFamily="18" charset="0"/>
              </a:rPr>
              <a:t>базартовская</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трайбл-вечеринка</a:t>
            </a:r>
            <a:r>
              <a:rPr lang="ru-RU" sz="1200" dirty="0" smtClean="0">
                <a:latin typeface="Times New Roman" pitchFamily="18" charset="0"/>
                <a:cs typeface="Times New Roman" pitchFamily="18" charset="0"/>
              </a:rPr>
              <a:t>. Ликбез среди посетителей ТРЦ провел «Новосибирский </a:t>
            </a:r>
            <a:r>
              <a:rPr lang="ru-RU" sz="1200" dirty="0" err="1" smtClean="0">
                <a:latin typeface="Times New Roman" pitchFamily="18" charset="0"/>
                <a:cs typeface="Times New Roman" pitchFamily="18" charset="0"/>
              </a:rPr>
              <a:t>Трайбл</a:t>
            </a:r>
            <a:r>
              <a:rPr lang="ru-RU" sz="1200" dirty="0" smtClean="0">
                <a:latin typeface="Times New Roman" pitchFamily="18" charset="0"/>
                <a:cs typeface="Times New Roman" pitchFamily="18" charset="0"/>
              </a:rPr>
              <a:t> Дом» во главе с Евгенией Акимовой.  Приглашенными гостями стали школы восточных танцев и </a:t>
            </a:r>
            <a:r>
              <a:rPr lang="ru-RU" sz="1200" dirty="0" err="1" smtClean="0">
                <a:latin typeface="Times New Roman" pitchFamily="18" charset="0"/>
                <a:cs typeface="Times New Roman" pitchFamily="18" charset="0"/>
              </a:rPr>
              <a:t>трайбла</a:t>
            </a:r>
            <a:r>
              <a:rPr lang="ru-RU" sz="1200" dirty="0" smtClean="0">
                <a:latin typeface="Times New Roman" pitchFamily="18" charset="0"/>
                <a:cs typeface="Times New Roman" pitchFamily="18" charset="0"/>
              </a:rPr>
              <a:t>, которые представили по два номера. Самые активные зрители, в том числе и молодые люди, с удовольствием поучаствовали в мастер-классах по </a:t>
            </a:r>
            <a:r>
              <a:rPr lang="ru-RU" sz="1200" dirty="0" err="1" smtClean="0">
                <a:latin typeface="Times New Roman" pitchFamily="18" charset="0"/>
                <a:cs typeface="Times New Roman" pitchFamily="18" charset="0"/>
              </a:rPr>
              <a:t>беллидэнсу</a:t>
            </a:r>
            <a:r>
              <a:rPr lang="ru-RU" sz="1200" dirty="0" smtClean="0">
                <a:latin typeface="Times New Roman" pitchFamily="18" charset="0"/>
                <a:cs typeface="Times New Roman" pitchFamily="18" charset="0"/>
              </a:rPr>
              <a:t> и индийскому танцу. Финалом концерта стал массовый выход «</a:t>
            </a:r>
            <a:r>
              <a:rPr lang="ru-RU" sz="1200" dirty="0" err="1" smtClean="0">
                <a:latin typeface="Times New Roman" pitchFamily="18" charset="0"/>
                <a:cs typeface="Times New Roman" pitchFamily="18" charset="0"/>
              </a:rPr>
              <a:t>Американ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трайбл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стайл</a:t>
            </a:r>
            <a:r>
              <a:rPr lang="ru-RU" sz="1200" dirty="0" smtClean="0">
                <a:latin typeface="Times New Roman" pitchFamily="18" charset="0"/>
                <a:cs typeface="Times New Roman" pitchFamily="18" charset="0"/>
              </a:rPr>
              <a:t>» представителей всех школ </a:t>
            </a:r>
            <a:r>
              <a:rPr lang="ru-RU" sz="1200" dirty="0" err="1" smtClean="0">
                <a:latin typeface="Times New Roman" pitchFamily="18" charset="0"/>
                <a:cs typeface="Times New Roman" pitchFamily="18" charset="0"/>
              </a:rPr>
              <a:t>трайбла</a:t>
            </a:r>
            <a:r>
              <a:rPr lang="ru-RU" sz="1200" dirty="0" smtClean="0">
                <a:latin typeface="Times New Roman" pitchFamily="18" charset="0"/>
                <a:cs typeface="Times New Roman" pitchFamily="18" charset="0"/>
              </a:rPr>
              <a:t> в Новосибирске. Обилие ярких юбок на сцене было похоже на красочный взрыв! «Новосибирский </a:t>
            </a:r>
            <a:r>
              <a:rPr lang="ru-RU" sz="1200" dirty="0" err="1" smtClean="0">
                <a:latin typeface="Times New Roman" pitchFamily="18" charset="0"/>
                <a:cs typeface="Times New Roman" pitchFamily="18" charset="0"/>
              </a:rPr>
              <a:t>Трайбл</a:t>
            </a:r>
            <a:r>
              <a:rPr lang="ru-RU" sz="1200" dirty="0" smtClean="0">
                <a:latin typeface="Times New Roman" pitchFamily="18" charset="0"/>
                <a:cs typeface="Times New Roman" pitchFamily="18" charset="0"/>
              </a:rPr>
              <a:t> Дом» сумел объединить и сдружить все студии </a:t>
            </a:r>
            <a:r>
              <a:rPr lang="ru-RU" sz="1200" dirty="0" err="1" smtClean="0">
                <a:latin typeface="Times New Roman" pitchFamily="18" charset="0"/>
                <a:cs typeface="Times New Roman" pitchFamily="18" charset="0"/>
              </a:rPr>
              <a:t>трайбла</a:t>
            </a:r>
            <a:r>
              <a:rPr lang="ru-RU" sz="1200" dirty="0" smtClean="0">
                <a:latin typeface="Times New Roman" pitchFamily="18" charset="0"/>
                <a:cs typeface="Times New Roman" pitchFamily="18" charset="0"/>
              </a:rPr>
              <a:t> в городе. Артисты не соревнуются, они просто танцуют и получают </a:t>
            </a:r>
            <a:r>
              <a:rPr lang="ru-RU" sz="1200" dirty="0" err="1" smtClean="0">
                <a:latin typeface="Times New Roman" pitchFamily="18" charset="0"/>
                <a:cs typeface="Times New Roman" pitchFamily="18" charset="0"/>
              </a:rPr>
              <a:t>удовольствие,развивая</a:t>
            </a:r>
            <a:r>
              <a:rPr lang="ru-RU" sz="1200" dirty="0" smtClean="0">
                <a:latin typeface="Times New Roman" pitchFamily="18" charset="0"/>
                <a:cs typeface="Times New Roman" pitchFamily="18" charset="0"/>
              </a:rPr>
              <a:t> культуру </a:t>
            </a:r>
            <a:r>
              <a:rPr lang="ru-RU" sz="1200" dirty="0" err="1" smtClean="0">
                <a:latin typeface="Times New Roman" pitchFamily="18" charset="0"/>
                <a:cs typeface="Times New Roman" pitchFamily="18" charset="0"/>
              </a:rPr>
              <a:t>трайбла</a:t>
            </a:r>
            <a:r>
              <a:rPr lang="ru-RU" sz="1200" dirty="0" smtClean="0">
                <a:latin typeface="Times New Roman" pitchFamily="18" charset="0"/>
                <a:cs typeface="Times New Roman" pitchFamily="18" charset="0"/>
              </a:rPr>
              <a:t> на новосибирской земле!</a:t>
            </a:r>
          </a:p>
          <a:p>
            <a:pPr algn="just"/>
            <a:r>
              <a:rPr lang="ru-RU" sz="1200" b="1" dirty="0" smtClean="0">
                <a:latin typeface="Times New Roman" pitchFamily="18" charset="0"/>
                <a:cs typeface="Times New Roman" pitchFamily="18" charset="0"/>
              </a:rPr>
              <a:t>27 декабря</a:t>
            </a:r>
            <a:r>
              <a:rPr lang="ru-RU" sz="1200" dirty="0" smtClean="0">
                <a:latin typeface="Times New Roman" pitchFamily="18" charset="0"/>
                <a:cs typeface="Times New Roman" pitchFamily="18" charset="0"/>
              </a:rPr>
              <a:t> на праздничной программе «Доброе Рождество в Сан Сити» со сцены звучали новогодние песни. Танцевальные студии  подготовили новые яркие номера. Атмосфера праздника  и ожидания встречи с Годом Козы удалась! Зрители с удовольствием участвовали в новогодней «козьей» викторине, отвечали на вопросы и получали сладкие подарки от </a:t>
            </a:r>
            <a:r>
              <a:rPr lang="ru-RU" sz="1200" dirty="0" err="1" smtClean="0">
                <a:latin typeface="Times New Roman" pitchFamily="18" charset="0"/>
                <a:cs typeface="Times New Roman" pitchFamily="18" charset="0"/>
              </a:rPr>
              <a:t>Шокобара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Бьянкас</a:t>
            </a:r>
            <a:r>
              <a:rPr lang="ru-RU" sz="1200" dirty="0" smtClean="0">
                <a:latin typeface="Times New Roman" pitchFamily="18" charset="0"/>
                <a:cs typeface="Times New Roman" pitchFamily="18" charset="0"/>
              </a:rPr>
              <a:t> шоколад».</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858048"/>
          </a:xfrm>
        </p:spPr>
        <p:txBody>
          <a:bodyPr>
            <a:normAutofit fontScale="32500" lnSpcReduction="20000"/>
          </a:bodyPr>
          <a:lstStyle/>
          <a:p>
            <a:endParaRPr lang="ru-RU" dirty="0" smtClean="0"/>
          </a:p>
          <a:p>
            <a:pPr algn="just"/>
            <a:r>
              <a:rPr lang="ru-RU" sz="3400" b="1" dirty="0" smtClean="0">
                <a:latin typeface="Times New Roman" pitchFamily="18" charset="0"/>
                <a:cs typeface="Times New Roman" pitchFamily="18" charset="0"/>
              </a:rPr>
              <a:t>28 декабря</a:t>
            </a:r>
            <a:r>
              <a:rPr lang="ru-RU" sz="3400" dirty="0" smtClean="0">
                <a:latin typeface="Times New Roman" pitchFamily="18" charset="0"/>
                <a:cs typeface="Times New Roman" pitchFamily="18" charset="0"/>
              </a:rPr>
              <a:t> состоялась заключительная сладкая программа «Шоколадное воскресенье» от «</a:t>
            </a:r>
            <a:r>
              <a:rPr lang="ru-RU" sz="3400" dirty="0" err="1" smtClean="0">
                <a:latin typeface="Times New Roman" pitchFamily="18" charset="0"/>
                <a:cs typeface="Times New Roman" pitchFamily="18" charset="0"/>
              </a:rPr>
              <a:t>Бьянкас</a:t>
            </a:r>
            <a:r>
              <a:rPr lang="ru-RU" sz="3400" dirty="0" smtClean="0">
                <a:latin typeface="Times New Roman" pitchFamily="18" charset="0"/>
                <a:cs typeface="Times New Roman" pitchFamily="18" charset="0"/>
              </a:rPr>
              <a:t> шоколад». Мастер-классы по изготовлению шоколадных конфет прошли в сопровождении музыкальных номеров, вкусных конкурсов для ребятишек и детского новогоднего спектакля «Кому это счастье привалило?» от Творческого объединение аниматоров «Мастерская праздника» ДДТ имени А. Гайдара (МБОУДОД Центр «Юность»).</a:t>
            </a:r>
          </a:p>
          <a:p>
            <a:pPr algn="just"/>
            <a:r>
              <a:rPr lang="ru-RU" sz="3400" dirty="0" smtClean="0">
                <a:latin typeface="Times New Roman" pitchFamily="18" charset="0"/>
                <a:cs typeface="Times New Roman" pitchFamily="18" charset="0"/>
              </a:rPr>
              <a:t>Все студии, солисты и руководители получили дипломы участников Третьего ежегодного городского творческого марафона «БазАрт-2014». За шесть дней было вручено 280 дипломов! </a:t>
            </a:r>
          </a:p>
          <a:p>
            <a:pPr algn="just"/>
            <a:r>
              <a:rPr lang="ru-RU" sz="3400" dirty="0" smtClean="0">
                <a:latin typeface="Times New Roman" pitchFamily="18" charset="0"/>
                <a:cs typeface="Times New Roman" pitchFamily="18" charset="0"/>
              </a:rPr>
              <a:t>Творческий марафон украсила новогодняя конкурсная программа. В этом году на «</a:t>
            </a:r>
            <a:r>
              <a:rPr lang="ru-RU" sz="3400" dirty="0" err="1" smtClean="0">
                <a:latin typeface="Times New Roman" pitchFamily="18" charset="0"/>
                <a:cs typeface="Times New Roman" pitchFamily="18" charset="0"/>
              </a:rPr>
              <a:t>БазАрте</a:t>
            </a:r>
            <a:r>
              <a:rPr lang="ru-RU" sz="3400" dirty="0" smtClean="0">
                <a:latin typeface="Times New Roman" pitchFamily="18" charset="0"/>
                <a:cs typeface="Times New Roman" pitchFamily="18" charset="0"/>
              </a:rPr>
              <a:t>» конкурсов было много! В рамках творческого марафона и волшебной ярмарки «</a:t>
            </a:r>
            <a:r>
              <a:rPr lang="ru-RU" sz="3400" dirty="0" err="1" smtClean="0">
                <a:latin typeface="Times New Roman" pitchFamily="18" charset="0"/>
                <a:cs typeface="Times New Roman" pitchFamily="18" charset="0"/>
              </a:rPr>
              <a:t>БазАрт</a:t>
            </a:r>
            <a:r>
              <a:rPr lang="ru-RU" sz="3400" dirty="0" smtClean="0">
                <a:latin typeface="Times New Roman" pitchFamily="18" charset="0"/>
                <a:cs typeface="Times New Roman" pitchFamily="18" charset="0"/>
              </a:rPr>
              <a:t>» прошли следующие конкурсы: 27 декабря – </a:t>
            </a:r>
            <a:r>
              <a:rPr lang="ru-RU" sz="3400" b="1" dirty="0" smtClean="0">
                <a:latin typeface="Times New Roman" pitchFamily="18" charset="0"/>
                <a:cs typeface="Times New Roman" pitchFamily="18" charset="0"/>
                <a:hlinkClick r:id="rId2"/>
              </a:rPr>
              <a:t>«Новогодняя и рождественская открытка»</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скрапбукинг</a:t>
            </a:r>
            <a:r>
              <a:rPr lang="ru-RU" sz="3400" dirty="0" smtClean="0">
                <a:latin typeface="Times New Roman" pitchFamily="18" charset="0"/>
                <a:cs typeface="Times New Roman" pitchFamily="18" charset="0"/>
              </a:rPr>
              <a:t>), 28 декабря – рисунков и произведений декоративно–прикладного творчества </a:t>
            </a:r>
            <a:r>
              <a:rPr lang="ru-RU" sz="3400" b="1" dirty="0" smtClean="0">
                <a:latin typeface="Times New Roman" pitchFamily="18" charset="0"/>
                <a:cs typeface="Times New Roman" pitchFamily="18" charset="0"/>
                <a:hlinkClick r:id="rId3"/>
              </a:rPr>
              <a:t>«Ангел мой»</a:t>
            </a:r>
            <a:r>
              <a:rPr lang="ru-RU" sz="3400" dirty="0" smtClean="0">
                <a:latin typeface="Times New Roman" pitchFamily="18" charset="0"/>
                <a:cs typeface="Times New Roman" pitchFamily="18" charset="0"/>
              </a:rPr>
              <a:t>, ёлочных игрушек </a:t>
            </a:r>
            <a:r>
              <a:rPr lang="ru-RU" sz="3400" b="1" dirty="0" smtClean="0">
                <a:latin typeface="Times New Roman" pitchFamily="18" charset="0"/>
                <a:cs typeface="Times New Roman" pitchFamily="18" charset="0"/>
                <a:hlinkClick r:id="rId4"/>
              </a:rPr>
              <a:t>«Рукотворное чудо»</a:t>
            </a:r>
            <a:r>
              <a:rPr lang="ru-RU" sz="3400" dirty="0" smtClean="0">
                <a:latin typeface="Times New Roman" pitchFamily="18" charset="0"/>
                <a:cs typeface="Times New Roman" pitchFamily="18" charset="0"/>
              </a:rPr>
              <a:t>, 29 декабря – конкурс рисунка </a:t>
            </a:r>
            <a:r>
              <a:rPr lang="ru-RU" sz="3400" b="1" dirty="0" smtClean="0">
                <a:latin typeface="Times New Roman" pitchFamily="18" charset="0"/>
                <a:cs typeface="Times New Roman" pitchFamily="18" charset="0"/>
                <a:hlinkClick r:id="rId5"/>
              </a:rPr>
              <a:t>«Моя новогодняя елка»</a:t>
            </a:r>
            <a:r>
              <a:rPr lang="ru-RU" sz="3400" dirty="0" smtClean="0">
                <a:latin typeface="Times New Roman" pitchFamily="18" charset="0"/>
                <a:cs typeface="Times New Roman" pitchFamily="18" charset="0"/>
              </a:rPr>
              <a:t>.</a:t>
            </a:r>
          </a:p>
          <a:p>
            <a:pPr algn="just">
              <a:buNone/>
            </a:pPr>
            <a:r>
              <a:rPr lang="ru-RU" sz="3400" dirty="0" smtClean="0">
                <a:latin typeface="Times New Roman" pitchFamily="18" charset="0"/>
                <a:cs typeface="Times New Roman" pitchFamily="18" charset="0"/>
              </a:rPr>
              <a:t>            Конкурсная программа «</a:t>
            </a:r>
            <a:r>
              <a:rPr lang="ru-RU" sz="3400" dirty="0" err="1" smtClean="0">
                <a:latin typeface="Times New Roman" pitchFamily="18" charset="0"/>
                <a:cs typeface="Times New Roman" pitchFamily="18" charset="0"/>
              </a:rPr>
              <a:t>БазАрта</a:t>
            </a:r>
            <a:r>
              <a:rPr lang="ru-RU" sz="3400" dirty="0" smtClean="0">
                <a:latin typeface="Times New Roman" pitchFamily="18" charset="0"/>
                <a:cs typeface="Times New Roman" pitchFamily="18" charset="0"/>
              </a:rPr>
              <a:t>» – результат взаимодействия НФ «Сибирский Вернисаж», частных и муниципальных творческих объединений: </a:t>
            </a:r>
            <a:r>
              <a:rPr lang="ru-RU" sz="3400" dirty="0" err="1" smtClean="0">
                <a:latin typeface="Times New Roman" pitchFamily="18" charset="0"/>
                <a:cs typeface="Times New Roman" pitchFamily="18" charset="0"/>
              </a:rPr>
              <a:t>арт-студий</a:t>
            </a:r>
            <a:r>
              <a:rPr lang="ru-RU" sz="3400" dirty="0" smtClean="0">
                <a:latin typeface="Times New Roman" pitchFamily="18" charset="0"/>
                <a:cs typeface="Times New Roman" pitchFamily="18" charset="0"/>
              </a:rPr>
              <a:t> «Крылья», «Апрель», МБУ ДОД г. Новосибирска «Детский (подростковый) Центр «Юность».</a:t>
            </a:r>
          </a:p>
          <a:p>
            <a:pPr algn="just"/>
            <a:r>
              <a:rPr lang="ru-RU" sz="3400" dirty="0" smtClean="0">
                <a:latin typeface="Times New Roman" pitchFamily="18" charset="0"/>
                <a:cs typeface="Times New Roman" pitchFamily="18" charset="0"/>
              </a:rPr>
              <a:t>В конкурсной программе приняло участие 68 педагогов и 448 учащихся творческих студий. Все они были награждены дипломами и благодарностями, а победители конкурсов именными ценными кубками. Всего лауреатами конкурсов стали 31  участник! </a:t>
            </a:r>
          </a:p>
          <a:p>
            <a:pPr algn="just"/>
            <a:r>
              <a:rPr lang="ru-RU" sz="3400" dirty="0" smtClean="0">
                <a:latin typeface="Times New Roman" pitchFamily="18" charset="0"/>
                <a:cs typeface="Times New Roman" pitchFamily="18" charset="0"/>
              </a:rPr>
              <a:t>В тематическом и атмосферном конкурсе </a:t>
            </a:r>
            <a:r>
              <a:rPr lang="ru-RU" sz="3400" dirty="0" err="1" smtClean="0">
                <a:latin typeface="Times New Roman" pitchFamily="18" charset="0"/>
                <a:cs typeface="Times New Roman" pitchFamily="18" charset="0"/>
              </a:rPr>
              <a:t>скрапбукинга</a:t>
            </a:r>
            <a:r>
              <a:rPr lang="ru-RU" sz="3400" dirty="0" smtClean="0">
                <a:latin typeface="Times New Roman" pitchFamily="18" charset="0"/>
                <a:cs typeface="Times New Roman" pitchFamily="18" charset="0"/>
              </a:rPr>
              <a:t> победили: </a:t>
            </a:r>
            <a:r>
              <a:rPr lang="ru-RU" sz="3400" dirty="0" err="1" smtClean="0">
                <a:latin typeface="Times New Roman" pitchFamily="18" charset="0"/>
                <a:cs typeface="Times New Roman" pitchFamily="18" charset="0"/>
              </a:rPr>
              <a:t>Раджабова</a:t>
            </a:r>
            <a:r>
              <a:rPr lang="ru-RU" sz="3400" dirty="0" smtClean="0">
                <a:latin typeface="Times New Roman" pitchFamily="18" charset="0"/>
                <a:cs typeface="Times New Roman" pitchFamily="18" charset="0"/>
              </a:rPr>
              <a:t> Диана  (студия батика «Подсолнух», ДДТ им. А. Гайдара), </a:t>
            </a:r>
            <a:r>
              <a:rPr lang="ru-RU" sz="3400" dirty="0" err="1" smtClean="0">
                <a:latin typeface="Times New Roman" pitchFamily="18" charset="0"/>
                <a:cs typeface="Times New Roman" pitchFamily="18" charset="0"/>
              </a:rPr>
              <a:t>Птушкина</a:t>
            </a:r>
            <a:r>
              <a:rPr lang="ru-RU" sz="3400" dirty="0" smtClean="0">
                <a:latin typeface="Times New Roman" pitchFamily="18" charset="0"/>
                <a:cs typeface="Times New Roman" pitchFamily="18" charset="0"/>
              </a:rPr>
              <a:t> Анна (Образцовая студия ИЗО и ДПИ «Волшебная кисть», МБОУ ДОД Центр «Юность» Калининского района), </a:t>
            </a:r>
            <a:r>
              <a:rPr lang="ru-RU" sz="3400" dirty="0" err="1" smtClean="0">
                <a:latin typeface="Times New Roman" pitchFamily="18" charset="0"/>
                <a:cs typeface="Times New Roman" pitchFamily="18" charset="0"/>
              </a:rPr>
              <a:t>Курова</a:t>
            </a:r>
            <a:r>
              <a:rPr lang="ru-RU" sz="3400" dirty="0" smtClean="0">
                <a:latin typeface="Times New Roman" pitchFamily="18" charset="0"/>
                <a:cs typeface="Times New Roman" pitchFamily="18" charset="0"/>
              </a:rPr>
              <a:t> Яна ( школа творчества «Цветень», ЦДТ Советского района),  Петухов Илья и </a:t>
            </a:r>
            <a:r>
              <a:rPr lang="ru-RU" sz="3400" dirty="0" err="1" smtClean="0">
                <a:latin typeface="Times New Roman" pitchFamily="18" charset="0"/>
                <a:cs typeface="Times New Roman" pitchFamily="18" charset="0"/>
              </a:rPr>
              <a:t>Бектемисова</a:t>
            </a:r>
            <a:r>
              <a:rPr lang="ru-RU" sz="3400" dirty="0" smtClean="0">
                <a:latin typeface="Times New Roman" pitchFamily="18" charset="0"/>
                <a:cs typeface="Times New Roman" pitchFamily="18" charset="0"/>
              </a:rPr>
              <a:t> Екатерина (Образцовая студия ИЗО и ДПИ «Волшебная кисть», МБОУ ДОД Центр «Юность» Калининского района), Борщ Маша, </a:t>
            </a:r>
            <a:r>
              <a:rPr lang="ru-RU" sz="3400" dirty="0" err="1" smtClean="0">
                <a:latin typeface="Times New Roman" pitchFamily="18" charset="0"/>
                <a:cs typeface="Times New Roman" pitchFamily="18" charset="0"/>
              </a:rPr>
              <a:t>Нельзина</a:t>
            </a:r>
            <a:r>
              <a:rPr lang="ru-RU" sz="3400" dirty="0" smtClean="0">
                <a:latin typeface="Times New Roman" pitchFamily="18" charset="0"/>
                <a:cs typeface="Times New Roman" pitchFamily="18" charset="0"/>
              </a:rPr>
              <a:t> Катя и </a:t>
            </a:r>
            <a:r>
              <a:rPr lang="ru-RU" sz="3400" dirty="0" err="1" smtClean="0">
                <a:latin typeface="Times New Roman" pitchFamily="18" charset="0"/>
                <a:cs typeface="Times New Roman" pitchFamily="18" charset="0"/>
              </a:rPr>
              <a:t>Говорушкина</a:t>
            </a:r>
            <a:r>
              <a:rPr lang="ru-RU" sz="3400" dirty="0" smtClean="0">
                <a:latin typeface="Times New Roman" pitchFamily="18" charset="0"/>
                <a:cs typeface="Times New Roman" pitchFamily="18" charset="0"/>
              </a:rPr>
              <a:t> Вера (образцовая детская художественная школа-студия «Апрель»).  </a:t>
            </a:r>
          </a:p>
          <a:p>
            <a:pPr algn="just"/>
            <a:r>
              <a:rPr lang="ru-RU" sz="3400" dirty="0" smtClean="0">
                <a:latin typeface="Times New Roman" pitchFamily="18" charset="0"/>
                <a:cs typeface="Times New Roman" pitchFamily="18" charset="0"/>
              </a:rPr>
              <a:t>В конкурсе декоративно-прикладного творчества «Ангел мой» победили: воспитанники МБОУДОД «Центр развития творчества детей и юношества </a:t>
            </a:r>
            <a:r>
              <a:rPr lang="ru-RU" sz="3400" dirty="0" err="1" smtClean="0">
                <a:latin typeface="Times New Roman" pitchFamily="18" charset="0"/>
                <a:cs typeface="Times New Roman" pitchFamily="18" charset="0"/>
              </a:rPr>
              <a:t>Заельцовского</a:t>
            </a:r>
            <a:r>
              <a:rPr lang="ru-RU" sz="3400" dirty="0" smtClean="0">
                <a:latin typeface="Times New Roman" pitchFamily="18" charset="0"/>
                <a:cs typeface="Times New Roman" pitchFamily="18" charset="0"/>
              </a:rPr>
              <a:t> района» Толмачёва Валерия (Студия керамики «Скиф») и </a:t>
            </a:r>
            <a:r>
              <a:rPr lang="ru-RU" sz="3400" dirty="0" err="1" smtClean="0">
                <a:latin typeface="Times New Roman" pitchFamily="18" charset="0"/>
                <a:cs typeface="Times New Roman" pitchFamily="18" charset="0"/>
              </a:rPr>
              <a:t>Николенко</a:t>
            </a:r>
            <a:r>
              <a:rPr lang="ru-RU" sz="3400" dirty="0" smtClean="0">
                <a:latin typeface="Times New Roman" pitchFamily="18" charset="0"/>
                <a:cs typeface="Times New Roman" pitchFamily="18" charset="0"/>
              </a:rPr>
              <a:t> Валерия (Студия «Ручное вязание»), а также Якубова Соня (Школа творчества «Цветень» ЦДТ Советского района города Новосибирска), Останина Варя и Юрина Полина (</a:t>
            </a:r>
            <a:r>
              <a:rPr lang="ru-RU" sz="3400" dirty="0" err="1" smtClean="0">
                <a:latin typeface="Times New Roman" pitchFamily="18" charset="0"/>
                <a:cs typeface="Times New Roman" pitchFamily="18" charset="0"/>
              </a:rPr>
              <a:t>Артстудия</a:t>
            </a:r>
            <a:r>
              <a:rPr lang="ru-RU" sz="3400" dirty="0" smtClean="0">
                <a:latin typeface="Times New Roman" pitchFamily="18" charset="0"/>
                <a:cs typeface="Times New Roman" pitchFamily="18" charset="0"/>
              </a:rPr>
              <a:t> «Крылья»).</a:t>
            </a:r>
          </a:p>
          <a:p>
            <a:pPr algn="just"/>
            <a:r>
              <a:rPr lang="ru-RU" sz="3400" dirty="0" smtClean="0">
                <a:latin typeface="Times New Roman" pitchFamily="18" charset="0"/>
                <a:cs typeface="Times New Roman" pitchFamily="18" charset="0"/>
              </a:rPr>
              <a:t>В конкурсе рукотворной елочной игрушки победили:</a:t>
            </a:r>
          </a:p>
          <a:p>
            <a:pPr algn="just"/>
            <a:r>
              <a:rPr lang="ru-RU" sz="3400" dirty="0" smtClean="0">
                <a:latin typeface="Times New Roman" pitchFamily="18" charset="0"/>
                <a:cs typeface="Times New Roman" pitchFamily="18" charset="0"/>
              </a:rPr>
              <a:t>– в номинации «Игрушка валяная» –  </a:t>
            </a:r>
            <a:r>
              <a:rPr lang="ru-RU" sz="3400" dirty="0" err="1" smtClean="0">
                <a:latin typeface="Times New Roman" pitchFamily="18" charset="0"/>
                <a:cs typeface="Times New Roman" pitchFamily="18" charset="0"/>
              </a:rPr>
              <a:t>Лутковский</a:t>
            </a:r>
            <a:r>
              <a:rPr lang="ru-RU" sz="3400" dirty="0" smtClean="0">
                <a:latin typeface="Times New Roman" pitchFamily="18" charset="0"/>
                <a:cs typeface="Times New Roman" pitchFamily="18" charset="0"/>
              </a:rPr>
              <a:t> Алёша (</a:t>
            </a:r>
            <a:r>
              <a:rPr lang="ru-RU" sz="3400" dirty="0" err="1" smtClean="0">
                <a:latin typeface="Times New Roman" pitchFamily="18" charset="0"/>
                <a:cs typeface="Times New Roman" pitchFamily="18" charset="0"/>
              </a:rPr>
              <a:t>Артстудия</a:t>
            </a:r>
            <a:r>
              <a:rPr lang="ru-RU" sz="3400" dirty="0" smtClean="0">
                <a:latin typeface="Times New Roman" pitchFamily="18" charset="0"/>
                <a:cs typeface="Times New Roman" pitchFamily="18" charset="0"/>
              </a:rPr>
              <a:t> «Крылья»), Богданова Ольга (творческая студия «Декор»), </a:t>
            </a:r>
          </a:p>
          <a:p>
            <a:pPr algn="just"/>
            <a:r>
              <a:rPr lang="ru-RU" sz="3400" dirty="0" smtClean="0">
                <a:latin typeface="Times New Roman" pitchFamily="18" charset="0"/>
                <a:cs typeface="Times New Roman" pitchFamily="18" charset="0"/>
              </a:rPr>
              <a:t>–  в номинации «Игрушка ватная» – </a:t>
            </a:r>
            <a:r>
              <a:rPr lang="ru-RU" sz="3400" dirty="0" err="1" smtClean="0">
                <a:latin typeface="Times New Roman" pitchFamily="18" charset="0"/>
                <a:cs typeface="Times New Roman" pitchFamily="18" charset="0"/>
              </a:rPr>
              <a:t>Платоненко</a:t>
            </a:r>
            <a:r>
              <a:rPr lang="ru-RU" sz="3400" dirty="0" smtClean="0">
                <a:latin typeface="Times New Roman" pitchFamily="18" charset="0"/>
                <a:cs typeface="Times New Roman" pitchFamily="18" charset="0"/>
              </a:rPr>
              <a:t> Ксюша и </a:t>
            </a:r>
            <a:r>
              <a:rPr lang="ru-RU" sz="3400" dirty="0" err="1" smtClean="0">
                <a:latin typeface="Times New Roman" pitchFamily="18" charset="0"/>
                <a:cs typeface="Times New Roman" pitchFamily="18" charset="0"/>
              </a:rPr>
              <a:t>Кокорева</a:t>
            </a:r>
            <a:r>
              <a:rPr lang="ru-RU" sz="3400" dirty="0" smtClean="0">
                <a:latin typeface="Times New Roman" pitchFamily="18" charset="0"/>
                <a:cs typeface="Times New Roman" pitchFamily="18" charset="0"/>
              </a:rPr>
              <a:t> Настя (</a:t>
            </a:r>
            <a:r>
              <a:rPr lang="ru-RU" sz="3400" dirty="0" err="1" smtClean="0">
                <a:latin typeface="Times New Roman" pitchFamily="18" charset="0"/>
                <a:cs typeface="Times New Roman" pitchFamily="18" charset="0"/>
              </a:rPr>
              <a:t>Артстудия</a:t>
            </a:r>
            <a:r>
              <a:rPr lang="ru-RU" sz="3400" dirty="0" smtClean="0">
                <a:latin typeface="Times New Roman" pitchFamily="18" charset="0"/>
                <a:cs typeface="Times New Roman" pitchFamily="18" charset="0"/>
              </a:rPr>
              <a:t> «Крылья»),</a:t>
            </a:r>
          </a:p>
          <a:p>
            <a:pPr algn="just"/>
            <a:r>
              <a:rPr lang="ru-RU" sz="3400" dirty="0" smtClean="0">
                <a:latin typeface="Times New Roman" pitchFamily="18" charset="0"/>
                <a:cs typeface="Times New Roman" pitchFamily="18" charset="0"/>
              </a:rPr>
              <a:t>– в номинации «Оригинальная игрушка» – Большов Арсений (Школа творчества «Цветень» ЦДТ Советского района города Новосибирска), Кузнецова София (МБОУ ДОД Центр внешкольной работы «Лад»),</a:t>
            </a:r>
          </a:p>
          <a:p>
            <a:pPr algn="just"/>
            <a:r>
              <a:rPr lang="ru-RU" sz="3400" dirty="0" smtClean="0">
                <a:latin typeface="Times New Roman" pitchFamily="18" charset="0"/>
                <a:cs typeface="Times New Roman" pitchFamily="18" charset="0"/>
              </a:rPr>
              <a:t>– в номинации «Символ года» – </a:t>
            </a:r>
            <a:r>
              <a:rPr lang="ru-RU" sz="3400" dirty="0" err="1" smtClean="0">
                <a:latin typeface="Times New Roman" pitchFamily="18" charset="0"/>
                <a:cs typeface="Times New Roman" pitchFamily="18" charset="0"/>
              </a:rPr>
              <a:t>Гиматдинова</a:t>
            </a:r>
            <a:r>
              <a:rPr lang="ru-RU" sz="3400" dirty="0" smtClean="0">
                <a:latin typeface="Times New Roman" pitchFamily="18" charset="0"/>
                <a:cs typeface="Times New Roman" pitchFamily="18" charset="0"/>
              </a:rPr>
              <a:t> Анна (ДДТ им. А. Гайдара, творческое объединение текстильной </a:t>
            </a:r>
            <a:r>
              <a:rPr lang="ru-RU" sz="3400" dirty="0" err="1" smtClean="0">
                <a:latin typeface="Times New Roman" pitchFamily="18" charset="0"/>
                <a:cs typeface="Times New Roman" pitchFamily="18" charset="0"/>
              </a:rPr>
              <a:t>кулы</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Сибирочка</a:t>
            </a:r>
            <a:r>
              <a:rPr lang="ru-RU" sz="3400" dirty="0" smtClean="0">
                <a:latin typeface="Times New Roman" pitchFamily="18" charset="0"/>
                <a:cs typeface="Times New Roman" pitchFamily="18" charset="0"/>
              </a:rPr>
              <a:t>»), Карева Лена (</a:t>
            </a:r>
            <a:r>
              <a:rPr lang="ru-RU" sz="3400" dirty="0" err="1" smtClean="0">
                <a:latin typeface="Times New Roman" pitchFamily="18" charset="0"/>
                <a:cs typeface="Times New Roman" pitchFamily="18" charset="0"/>
              </a:rPr>
              <a:t>Артстудия</a:t>
            </a:r>
            <a:r>
              <a:rPr lang="ru-RU" sz="3400" dirty="0" smtClean="0">
                <a:latin typeface="Times New Roman" pitchFamily="18" charset="0"/>
                <a:cs typeface="Times New Roman" pitchFamily="18" charset="0"/>
              </a:rPr>
              <a:t> Крылья), </a:t>
            </a:r>
          </a:p>
          <a:p>
            <a:pPr algn="just"/>
            <a:r>
              <a:rPr lang="ru-RU" sz="3400" dirty="0" smtClean="0">
                <a:latin typeface="Times New Roman" pitchFamily="18" charset="0"/>
                <a:cs typeface="Times New Roman" pitchFamily="18" charset="0"/>
              </a:rPr>
              <a:t>– в номинации «</a:t>
            </a:r>
            <a:r>
              <a:rPr lang="ru-RU" sz="3400" dirty="0" err="1" smtClean="0">
                <a:latin typeface="Times New Roman" pitchFamily="18" charset="0"/>
                <a:cs typeface="Times New Roman" pitchFamily="18" charset="0"/>
              </a:rPr>
              <a:t>Винтажная</a:t>
            </a:r>
            <a:r>
              <a:rPr lang="ru-RU" sz="3400" dirty="0" smtClean="0">
                <a:latin typeface="Times New Roman" pitchFamily="18" charset="0"/>
                <a:cs typeface="Times New Roman" pitchFamily="18" charset="0"/>
              </a:rPr>
              <a:t> игрушка» – Сумина Татьяна (ДДТ им. А. Гайдара, творческое объединение текстильной </a:t>
            </a:r>
            <a:r>
              <a:rPr lang="ru-RU" sz="3400" dirty="0" err="1" smtClean="0">
                <a:latin typeface="Times New Roman" pitchFamily="18" charset="0"/>
                <a:cs typeface="Times New Roman" pitchFamily="18" charset="0"/>
              </a:rPr>
              <a:t>кулы</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Сибирочка</a:t>
            </a:r>
            <a:r>
              <a:rPr lang="ru-RU" sz="3400" dirty="0" smtClean="0">
                <a:latin typeface="Times New Roman" pitchFamily="18" charset="0"/>
                <a:cs typeface="Times New Roman" pitchFamily="18" charset="0"/>
              </a:rPr>
              <a:t>»), Ерастова Софья (МБОУДОД «Центр развития творчества детей и юношества </a:t>
            </a:r>
            <a:r>
              <a:rPr lang="ru-RU" sz="3400" dirty="0" err="1" smtClean="0">
                <a:latin typeface="Times New Roman" pitchFamily="18" charset="0"/>
                <a:cs typeface="Times New Roman" pitchFamily="18" charset="0"/>
              </a:rPr>
              <a:t>Заельцовского</a:t>
            </a:r>
            <a:r>
              <a:rPr lang="ru-RU" sz="3400" dirty="0" smtClean="0">
                <a:latin typeface="Times New Roman" pitchFamily="18" charset="0"/>
                <a:cs typeface="Times New Roman" pitchFamily="18" charset="0"/>
              </a:rPr>
              <a:t> района,  студия «Ручное вязание»).</a:t>
            </a:r>
          </a:p>
          <a:p>
            <a:pPr algn="just"/>
            <a:r>
              <a:rPr lang="ru-RU" sz="3400" dirty="0" smtClean="0">
                <a:latin typeface="Times New Roman" pitchFamily="18" charset="0"/>
                <a:cs typeface="Times New Roman" pitchFamily="18" charset="0"/>
              </a:rPr>
              <a:t>В конкурсе рисунка «Моя новогодняя елка» победили:</a:t>
            </a:r>
          </a:p>
          <a:p>
            <a:pPr algn="just"/>
            <a:r>
              <a:rPr lang="ru-RU" sz="3400" dirty="0" smtClean="0">
                <a:latin typeface="Times New Roman" pitchFamily="18" charset="0"/>
                <a:cs typeface="Times New Roman" pitchFamily="18" charset="0"/>
              </a:rPr>
              <a:t>– в номинации «Елка </a:t>
            </a:r>
            <a:r>
              <a:rPr lang="ru-RU" sz="3400" dirty="0" err="1" smtClean="0">
                <a:latin typeface="Times New Roman" pitchFamily="18" charset="0"/>
                <a:cs typeface="Times New Roman" pitchFamily="18" charset="0"/>
              </a:rPr>
              <a:t>Артании</a:t>
            </a:r>
            <a:r>
              <a:rPr lang="ru-RU" sz="3400" dirty="0" smtClean="0">
                <a:latin typeface="Times New Roman" pitchFamily="18" charset="0"/>
                <a:cs typeface="Times New Roman" pitchFamily="18" charset="0"/>
              </a:rPr>
              <a:t>» – коллективная работа Лоскутной мастерской «Жар-птица», (МБОУ ДОД Центр «Юность» Калининского района, ДК «Ритм») и Николаева Алина (</a:t>
            </a:r>
            <a:r>
              <a:rPr lang="ru-RU" sz="3400" dirty="0" err="1" smtClean="0">
                <a:latin typeface="Times New Roman" pitchFamily="18" charset="0"/>
                <a:cs typeface="Times New Roman" pitchFamily="18" charset="0"/>
              </a:rPr>
              <a:t>Арт-студия</a:t>
            </a:r>
            <a:r>
              <a:rPr lang="ru-RU" sz="3400" dirty="0" smtClean="0">
                <a:latin typeface="Times New Roman" pitchFamily="18" charset="0"/>
                <a:cs typeface="Times New Roman" pitchFamily="18" charset="0"/>
              </a:rPr>
              <a:t> «Крылья»), </a:t>
            </a:r>
          </a:p>
          <a:p>
            <a:pPr algn="just"/>
            <a:r>
              <a:rPr lang="ru-RU" sz="3400" dirty="0" smtClean="0">
                <a:latin typeface="Times New Roman" pitchFamily="18" charset="0"/>
                <a:cs typeface="Times New Roman" pitchFamily="18" charset="0"/>
              </a:rPr>
              <a:t>– в номинации «Елка нашего города» – Федюшина Анастасия  (студия ИЗО и ДПИ «Волшебная кисть», МБОУ ДОД Центр «Юность» Калининского района) и Ванькова Марина (студия ИЗО и ДПИ «Гармония творчества», МБОУ ДОД Центр «Юность» Калининского района), </a:t>
            </a:r>
          </a:p>
          <a:p>
            <a:pPr algn="just"/>
            <a:r>
              <a:rPr lang="ru-RU" sz="3400" dirty="0" smtClean="0">
                <a:latin typeface="Times New Roman" pitchFamily="18" charset="0"/>
                <a:cs typeface="Times New Roman" pitchFamily="18" charset="0"/>
              </a:rPr>
              <a:t>– в номинации «Безумная елка» – </a:t>
            </a:r>
            <a:r>
              <a:rPr lang="ru-RU" sz="3400" dirty="0" err="1" smtClean="0">
                <a:latin typeface="Times New Roman" pitchFamily="18" charset="0"/>
                <a:cs typeface="Times New Roman" pitchFamily="18" charset="0"/>
              </a:rPr>
              <a:t>Моисеенко</a:t>
            </a:r>
            <a:r>
              <a:rPr lang="ru-RU" sz="3400" dirty="0" smtClean="0">
                <a:latin typeface="Times New Roman" pitchFamily="18" charset="0"/>
                <a:cs typeface="Times New Roman" pitchFamily="18" charset="0"/>
              </a:rPr>
              <a:t> Майя  (Творческое объединение ИЗО и ДПИ «Аквамарин», МБОУ ДОД Центр «Юность» Калининского района) и </a:t>
            </a:r>
            <a:r>
              <a:rPr lang="ru-RU" sz="3400" dirty="0" err="1" smtClean="0">
                <a:latin typeface="Times New Roman" pitchFamily="18" charset="0"/>
                <a:cs typeface="Times New Roman" pitchFamily="18" charset="0"/>
              </a:rPr>
              <a:t>Карпунина</a:t>
            </a:r>
            <a:r>
              <a:rPr lang="ru-RU" sz="3400" dirty="0" smtClean="0">
                <a:latin typeface="Times New Roman" pitchFamily="18" charset="0"/>
                <a:cs typeface="Times New Roman" pitchFamily="18" charset="0"/>
              </a:rPr>
              <a:t> Елена, выступавшая самостоятельно.</a:t>
            </a:r>
          </a:p>
          <a:p>
            <a:pPr algn="just"/>
            <a:endParaRPr lang="ru-RU" sz="3400" dirty="0" smtClean="0">
              <a:latin typeface="Times New Roman" pitchFamily="18" charset="0"/>
              <a:cs typeface="Times New Roman" pitchFamily="18" charset="0"/>
            </a:endParaRPr>
          </a:p>
          <a:p>
            <a:pPr algn="just"/>
            <a:endParaRPr lang="ru-RU"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132886" y="0"/>
            <a:ext cx="3011114" cy="2000240"/>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solidFill>
                  <a:schemeClr val="accent1">
                    <a:lumMod val="50000"/>
                  </a:schemeClr>
                </a:solidFill>
                <a:latin typeface="Monotype Corsiva" pitchFamily="66" charset="0"/>
              </a:rPr>
              <a:t>Православные выст</a:t>
            </a:r>
            <a:r>
              <a:rPr lang="ru-RU" dirty="0" smtClean="0">
                <a:solidFill>
                  <a:srgbClr val="FFFF00"/>
                </a:solidFill>
                <a:latin typeface="Monotype Corsiva" pitchFamily="66" charset="0"/>
              </a:rPr>
              <a:t>авки</a:t>
            </a:r>
            <a:endParaRPr lang="ru-RU" dirty="0">
              <a:solidFill>
                <a:srgbClr val="FFFF00"/>
              </a:solidFill>
              <a:latin typeface="Monotype Corsiva" pitchFamily="66" charset="0"/>
            </a:endParaRPr>
          </a:p>
        </p:txBody>
      </p:sp>
      <p:sp>
        <p:nvSpPr>
          <p:cNvPr id="3" name="Содержимое 2"/>
          <p:cNvSpPr>
            <a:spLocks noGrp="1"/>
          </p:cNvSpPr>
          <p:nvPr>
            <p:ph idx="1"/>
          </p:nvPr>
        </p:nvSpPr>
        <p:spPr>
          <a:xfrm>
            <a:off x="457200" y="1928802"/>
            <a:ext cx="8229600" cy="4572032"/>
          </a:xfrm>
        </p:spPr>
        <p:txBody>
          <a:bodyPr>
            <a:normAutofit fontScale="85000" lnSpcReduction="20000"/>
          </a:bodyPr>
          <a:lstStyle/>
          <a:p>
            <a:r>
              <a:rPr lang="ru-RU" b="1" dirty="0" smtClean="0">
                <a:solidFill>
                  <a:schemeClr val="accent1">
                    <a:lumMod val="50000"/>
                  </a:schemeClr>
                </a:solidFill>
                <a:latin typeface="Monotype Corsiva" pitchFamily="66" charset="0"/>
              </a:rPr>
              <a:t>2014</a:t>
            </a:r>
            <a:endParaRPr lang="ru-RU" dirty="0" smtClean="0">
              <a:solidFill>
                <a:schemeClr val="accent1">
                  <a:lumMod val="50000"/>
                </a:schemeClr>
              </a:solidFill>
              <a:latin typeface="Monotype Corsiva" pitchFamily="66" charset="0"/>
            </a:endParaRPr>
          </a:p>
          <a:p>
            <a:pPr>
              <a:buNone/>
            </a:pPr>
            <a:r>
              <a:rPr lang="ru-RU" b="1" dirty="0" smtClean="0">
                <a:solidFill>
                  <a:schemeClr val="accent1">
                    <a:lumMod val="50000"/>
                  </a:schemeClr>
                </a:solidFill>
                <a:latin typeface="Monotype Corsiva" pitchFamily="66" charset="0"/>
                <a:hlinkClick r:id="rId3"/>
              </a:rPr>
              <a:t>Православная Осень 2014</a:t>
            </a:r>
            <a:r>
              <a:rPr lang="ru-RU" b="1" dirty="0" smtClean="0">
                <a:solidFill>
                  <a:schemeClr val="accent1">
                    <a:lumMod val="50000"/>
                  </a:schemeClr>
                </a:solidFill>
                <a:latin typeface="Monotype Corsiva" pitchFamily="66" charset="0"/>
              </a:rPr>
              <a:t> 16.10.2017 21.10.2017 </a:t>
            </a:r>
            <a:r>
              <a:rPr lang="ru-RU" b="1" dirty="0" smtClean="0">
                <a:solidFill>
                  <a:schemeClr val="accent1">
                    <a:lumMod val="50000"/>
                  </a:schemeClr>
                </a:solidFill>
                <a:latin typeface="Monotype Corsiva" pitchFamily="66" charset="0"/>
                <a:hlinkClick r:id="rId4"/>
              </a:rPr>
              <a:t>Межрегиональная выставка «Православная Русь» </a:t>
            </a:r>
            <a:r>
              <a:rPr lang="ru-RU" b="1" dirty="0" smtClean="0">
                <a:solidFill>
                  <a:schemeClr val="accent1">
                    <a:lumMod val="50000"/>
                  </a:schemeClr>
                </a:solidFill>
                <a:latin typeface="Monotype Corsiva" pitchFamily="66" charset="0"/>
              </a:rPr>
              <a:t>13.03.2014 18.03.2014 </a:t>
            </a:r>
          </a:p>
          <a:p>
            <a:r>
              <a:rPr lang="ru-RU" b="1" dirty="0" smtClean="0">
                <a:solidFill>
                  <a:schemeClr val="accent1">
                    <a:lumMod val="50000"/>
                  </a:schemeClr>
                </a:solidFill>
                <a:latin typeface="Monotype Corsiva" pitchFamily="66" charset="0"/>
              </a:rPr>
              <a:t>2013</a:t>
            </a:r>
          </a:p>
          <a:p>
            <a:pPr>
              <a:buNone/>
            </a:pPr>
            <a:r>
              <a:rPr lang="ru-RU" b="1" dirty="0" smtClean="0">
                <a:solidFill>
                  <a:schemeClr val="accent1">
                    <a:lumMod val="50000"/>
                  </a:schemeClr>
                </a:solidFill>
                <a:latin typeface="Monotype Corsiva" pitchFamily="66" charset="0"/>
                <a:hlinkClick r:id="rId5"/>
              </a:rPr>
              <a:t>IV Межрегиональная выставка "Православная Осень - 2013"</a:t>
            </a:r>
            <a:r>
              <a:rPr lang="ru-RU" b="1" dirty="0" smtClean="0">
                <a:solidFill>
                  <a:schemeClr val="accent1">
                    <a:lumMod val="50000"/>
                  </a:schemeClr>
                </a:solidFill>
                <a:latin typeface="Monotype Corsiva" pitchFamily="66" charset="0"/>
              </a:rPr>
              <a:t> 11.10.2013 16.10.2013 </a:t>
            </a:r>
            <a:r>
              <a:rPr lang="ru-RU" b="1" dirty="0" smtClean="0">
                <a:solidFill>
                  <a:schemeClr val="accent1">
                    <a:lumMod val="50000"/>
                  </a:schemeClr>
                </a:solidFill>
                <a:latin typeface="Monotype Corsiva" pitchFamily="66" charset="0"/>
                <a:hlinkClick r:id="rId6"/>
              </a:rPr>
              <a:t>IV Межрегиональная выставка "Православная Русь"</a:t>
            </a:r>
            <a:r>
              <a:rPr lang="ru-RU" b="1" dirty="0" smtClean="0">
                <a:solidFill>
                  <a:schemeClr val="accent1">
                    <a:lumMod val="50000"/>
                  </a:schemeClr>
                </a:solidFill>
                <a:latin typeface="Monotype Corsiva" pitchFamily="66" charset="0"/>
              </a:rPr>
              <a:t> 13.03.2013 18.03.2013 </a:t>
            </a:r>
          </a:p>
          <a:p>
            <a:r>
              <a:rPr lang="ru-RU" b="1" dirty="0" smtClean="0">
                <a:solidFill>
                  <a:schemeClr val="accent1">
                    <a:lumMod val="50000"/>
                  </a:schemeClr>
                </a:solidFill>
                <a:latin typeface="Monotype Corsiva" pitchFamily="66" charset="0"/>
              </a:rPr>
              <a:t>2012</a:t>
            </a:r>
          </a:p>
          <a:p>
            <a:pPr>
              <a:buNone/>
            </a:pPr>
            <a:r>
              <a:rPr lang="ru-RU" b="1" dirty="0" smtClean="0">
                <a:solidFill>
                  <a:schemeClr val="accent1">
                    <a:lumMod val="50000"/>
                  </a:schemeClr>
                </a:solidFill>
                <a:latin typeface="Monotype Corsiva" pitchFamily="66" charset="0"/>
                <a:hlinkClick r:id="rId7"/>
              </a:rPr>
              <a:t>III Межрегиональная выставка-ярмарка "Православная осень-2012"</a:t>
            </a:r>
            <a:r>
              <a:rPr lang="ru-RU" b="1" dirty="0" smtClean="0">
                <a:solidFill>
                  <a:schemeClr val="accent1">
                    <a:lumMod val="50000"/>
                  </a:schemeClr>
                </a:solidFill>
                <a:latin typeface="Monotype Corsiva" pitchFamily="66" charset="0"/>
              </a:rPr>
              <a:t> 13.10.2012 18.10.2012 </a:t>
            </a:r>
            <a:r>
              <a:rPr lang="ru-RU" b="1" dirty="0" smtClean="0">
                <a:solidFill>
                  <a:schemeClr val="accent1">
                    <a:lumMod val="50000"/>
                  </a:schemeClr>
                </a:solidFill>
                <a:latin typeface="Monotype Corsiva" pitchFamily="66" charset="0"/>
                <a:hlinkClick r:id="rId8"/>
              </a:rPr>
              <a:t>III Межрегиональная выставка "Православная Русь"</a:t>
            </a:r>
            <a:r>
              <a:rPr lang="ru-RU" b="1" dirty="0" smtClean="0">
                <a:solidFill>
                  <a:schemeClr val="accent1">
                    <a:lumMod val="50000"/>
                  </a:schemeClr>
                </a:solidFill>
                <a:latin typeface="Monotype Corsiva" pitchFamily="66" charset="0"/>
              </a:rPr>
              <a:t> 14.03.2012 19.03.2012</a:t>
            </a:r>
          </a:p>
          <a:p>
            <a:endParaRPr lang="ru-RU" dirty="0"/>
          </a:p>
        </p:txBody>
      </p:sp>
      <p:pic>
        <p:nvPicPr>
          <p:cNvPr id="9217" name="Picture 1"/>
          <p:cNvPicPr>
            <a:picLocks noChangeAspect="1" noChangeArrowheads="1"/>
          </p:cNvPicPr>
          <p:nvPr/>
        </p:nvPicPr>
        <p:blipFill>
          <a:blip r:embed="rId9" cstate="print"/>
          <a:srcRect/>
          <a:stretch>
            <a:fillRect/>
          </a:stretch>
        </p:blipFill>
        <p:spPr bwMode="auto">
          <a:xfrm>
            <a:off x="0" y="0"/>
            <a:ext cx="1355703" cy="153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FF00"/>
                </a:solidFill>
                <a:latin typeface="Monotype Corsiva" pitchFamily="66" charset="0"/>
              </a:rPr>
              <a:t>ВЫСТАВКИ</a:t>
            </a:r>
            <a:endParaRPr lang="ru-RU" sz="6600" dirty="0">
              <a:solidFill>
                <a:srgbClr val="FFFF00"/>
              </a:solidFill>
              <a:latin typeface="Monotype Corsiva" pitchFamily="66" charset="0"/>
            </a:endParaRPr>
          </a:p>
        </p:txBody>
      </p:sp>
      <p:sp>
        <p:nvSpPr>
          <p:cNvPr id="3" name="Содержимое 2"/>
          <p:cNvSpPr>
            <a:spLocks noGrp="1"/>
          </p:cNvSpPr>
          <p:nvPr>
            <p:ph idx="1"/>
          </p:nvPr>
        </p:nvSpPr>
        <p:spPr/>
        <p:txBody>
          <a:bodyPr>
            <a:normAutofit/>
          </a:bodyPr>
          <a:lstStyle/>
          <a:p>
            <a:pPr algn="just"/>
            <a:r>
              <a:rPr lang="ru-RU" sz="2400" b="1" dirty="0" smtClean="0">
                <a:solidFill>
                  <a:srgbClr val="002060"/>
                </a:solidFill>
                <a:latin typeface="Monotype Corsiva" pitchFamily="66" charset="0"/>
              </a:rPr>
              <a:t>Выставка</a:t>
            </a:r>
            <a:r>
              <a:rPr lang="ru-RU" sz="2400" dirty="0" smtClean="0">
                <a:solidFill>
                  <a:srgbClr val="002060"/>
                </a:solidFill>
                <a:latin typeface="Monotype Corsiva" pitchFamily="66" charset="0"/>
              </a:rPr>
              <a:t> - </a:t>
            </a:r>
            <a:r>
              <a:rPr lang="ru-RU" sz="2400" b="1" dirty="0" smtClean="0">
                <a:solidFill>
                  <a:srgbClr val="002060"/>
                </a:solidFill>
                <a:latin typeface="Monotype Corsiva" pitchFamily="66" charset="0"/>
              </a:rPr>
              <a:t>ярмарка</a:t>
            </a:r>
            <a:r>
              <a:rPr lang="ru-RU" sz="2400" dirty="0" smtClean="0">
                <a:solidFill>
                  <a:srgbClr val="002060"/>
                </a:solidFill>
                <a:latin typeface="Monotype Corsiva" pitchFamily="66" charset="0"/>
              </a:rPr>
              <a:t> лоскутного шитья. </a:t>
            </a:r>
          </a:p>
          <a:p>
            <a:pPr algn="just"/>
            <a:r>
              <a:rPr lang="ru-RU" sz="2400" b="1" dirty="0" smtClean="0">
                <a:solidFill>
                  <a:srgbClr val="002060"/>
                </a:solidFill>
                <a:latin typeface="Monotype Corsiva" pitchFamily="66" charset="0"/>
              </a:rPr>
              <a:t>Выставка</a:t>
            </a:r>
            <a:r>
              <a:rPr lang="ru-RU" sz="2400" dirty="0" smtClean="0">
                <a:solidFill>
                  <a:srgbClr val="002060"/>
                </a:solidFill>
                <a:latin typeface="Monotype Corsiva" pitchFamily="66" charset="0"/>
              </a:rPr>
              <a:t> декоративно- прикладного творчества.</a:t>
            </a:r>
          </a:p>
          <a:p>
            <a:pPr algn="just"/>
            <a:r>
              <a:rPr lang="ru-RU" sz="2400" b="1" dirty="0" smtClean="0">
                <a:solidFill>
                  <a:srgbClr val="002060"/>
                </a:solidFill>
                <a:latin typeface="Monotype Corsiva" pitchFamily="66" charset="0"/>
              </a:rPr>
              <a:t> </a:t>
            </a:r>
            <a:r>
              <a:rPr lang="ru-RU" sz="2400" dirty="0" smtClean="0">
                <a:solidFill>
                  <a:srgbClr val="002060"/>
                </a:solidFill>
                <a:latin typeface="Monotype Corsiva" pitchFamily="66" charset="0"/>
              </a:rPr>
              <a:t>Муниципальные центры </a:t>
            </a:r>
            <a:r>
              <a:rPr lang="ru-RU" sz="2400" b="1" dirty="0" smtClean="0">
                <a:solidFill>
                  <a:srgbClr val="002060"/>
                </a:solidFill>
                <a:latin typeface="Monotype Corsiva" pitchFamily="66" charset="0"/>
              </a:rPr>
              <a:t>культуры</a:t>
            </a:r>
            <a:r>
              <a:rPr lang="ru-RU" sz="2400" dirty="0" smtClean="0">
                <a:solidFill>
                  <a:srgbClr val="002060"/>
                </a:solidFill>
                <a:latin typeface="Monotype Corsiva" pitchFamily="66" charset="0"/>
              </a:rPr>
              <a:t>, социально - культурные </a:t>
            </a:r>
            <a:r>
              <a:rPr lang="ru-RU" sz="2400" b="1" dirty="0" smtClean="0">
                <a:solidFill>
                  <a:srgbClr val="002060"/>
                </a:solidFill>
                <a:latin typeface="Monotype Corsiva" pitchFamily="66" charset="0"/>
              </a:rPr>
              <a:t>объединения</a:t>
            </a:r>
            <a:r>
              <a:rPr lang="ru-RU" sz="2400" dirty="0" smtClean="0">
                <a:solidFill>
                  <a:srgbClr val="002060"/>
                </a:solidFill>
                <a:latin typeface="Monotype Corsiva" pitchFamily="66" charset="0"/>
              </a:rPr>
              <a:t>, и культурно - </a:t>
            </a:r>
            <a:r>
              <a:rPr lang="ru-RU" sz="2400" dirty="0" err="1" smtClean="0">
                <a:solidFill>
                  <a:srgbClr val="002060"/>
                </a:solidFill>
                <a:latin typeface="Monotype Corsiva" pitchFamily="66" charset="0"/>
              </a:rPr>
              <a:t>досуговые</a:t>
            </a:r>
            <a:r>
              <a:rPr lang="ru-RU" sz="2400" dirty="0" smtClean="0">
                <a:solidFill>
                  <a:srgbClr val="002060"/>
                </a:solidFill>
                <a:latin typeface="Monotype Corsiva" pitchFamily="66" charset="0"/>
              </a:rPr>
              <a:t> центры. </a:t>
            </a:r>
          </a:p>
          <a:p>
            <a:pPr algn="just"/>
            <a:r>
              <a:rPr lang="ru-RU" sz="2400" dirty="0" smtClean="0">
                <a:solidFill>
                  <a:srgbClr val="002060"/>
                </a:solidFill>
                <a:latin typeface="Monotype Corsiva" pitchFamily="66" charset="0"/>
              </a:rPr>
              <a:t>Краеведческий музей. </a:t>
            </a:r>
          </a:p>
          <a:p>
            <a:pPr algn="just"/>
            <a:r>
              <a:rPr lang="ru-RU" sz="2400" b="1" dirty="0" smtClean="0">
                <a:solidFill>
                  <a:srgbClr val="002060"/>
                </a:solidFill>
                <a:latin typeface="Monotype Corsiva" pitchFamily="66" charset="0"/>
              </a:rPr>
              <a:t>Творческие</a:t>
            </a:r>
            <a:r>
              <a:rPr lang="ru-RU" sz="2400" dirty="0" smtClean="0">
                <a:solidFill>
                  <a:srgbClr val="002060"/>
                </a:solidFill>
                <a:latin typeface="Monotype Corsiva" pitchFamily="66" charset="0"/>
              </a:rPr>
              <a:t> студии и клубы в каждом районе города</a:t>
            </a:r>
          </a:p>
          <a:p>
            <a:pPr algn="just"/>
            <a:r>
              <a:rPr lang="ru-RU" sz="2400" b="1" dirty="0" smtClean="0">
                <a:solidFill>
                  <a:srgbClr val="002060"/>
                </a:solidFill>
                <a:latin typeface="Monotype Corsiva" pitchFamily="66" charset="0"/>
              </a:rPr>
              <a:t>Медовая ярмарка в Новосибирске, 22 августа - 7 сентября 2014 </a:t>
            </a:r>
          </a:p>
          <a:p>
            <a:pPr algn="just">
              <a:buNone/>
            </a:pPr>
            <a:r>
              <a:rPr lang="ru-RU" sz="2400" dirty="0" smtClean="0">
                <a:solidFill>
                  <a:srgbClr val="002060"/>
                </a:solidFill>
                <a:latin typeface="Monotype Corsiva" pitchFamily="66" charset="0"/>
              </a:rPr>
              <a:t>      Дворец </a:t>
            </a:r>
            <a:r>
              <a:rPr lang="ru-RU" sz="2400" b="1" dirty="0" smtClean="0">
                <a:solidFill>
                  <a:srgbClr val="002060"/>
                </a:solidFill>
                <a:latin typeface="Monotype Corsiva" pitchFamily="66" charset="0"/>
              </a:rPr>
              <a:t>культуры</a:t>
            </a:r>
            <a:r>
              <a:rPr lang="ru-RU" sz="2400" dirty="0" smtClean="0">
                <a:solidFill>
                  <a:srgbClr val="002060"/>
                </a:solidFill>
                <a:latin typeface="Monotype Corsiva" pitchFamily="66" charset="0"/>
              </a:rPr>
              <a:t> железнодорожников, главная концертная площадка города. </a:t>
            </a:r>
            <a:endParaRPr lang="ru-RU" sz="1600" dirty="0" smtClean="0"/>
          </a:p>
          <a:p>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860</Words>
  <Application>Microsoft Office PowerPoint</Application>
  <PresentationFormat>Экран (4:3)</PresentationFormat>
  <Paragraphs>92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Творческие объединения. Выставочная культура. Ярмарки.</vt:lpstr>
      <vt:lpstr>Слайд 2</vt:lpstr>
      <vt:lpstr> Итоги Ярмарки творческих идей детских и молодежных любительских объединений и клубов по интересам культурно-досуговых учреждений Новосибирской области «Вместе – вперед!» следующие. </vt:lpstr>
      <vt:lpstr>Слайд 4</vt:lpstr>
      <vt:lpstr>Ярмарка  «БазАрт»,  клуб «Сан  Сити»</vt:lpstr>
      <vt:lpstr>С 17 по 30 декабря в Новосибирске в ТРЦ «Сан Сити» прошла череда интереснейших событий в рамках большого Творческого марафона и волшебной ярмарки «БазАрт». </vt:lpstr>
      <vt:lpstr>Слайд 7</vt:lpstr>
      <vt:lpstr>Православные выставки</vt:lpstr>
      <vt:lpstr>ВЫСТАВКИ</vt:lpstr>
      <vt:lpstr>Слайд 10</vt:lpstr>
      <vt:lpstr>Слайд 11</vt:lpstr>
      <vt:lpstr>Слайд 12</vt:lpstr>
      <vt:lpstr>Сибирская ярмарка</vt:lpstr>
      <vt:lpstr>Слайд 14</vt:lpstr>
      <vt:lpstr>Слайд 15</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18</cp:revision>
  <dcterms:modified xsi:type="dcterms:W3CDTF">2015-01-15T08:41:20Z</dcterms:modified>
</cp:coreProperties>
</file>